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4"/>
  </p:notesMasterIdLst>
  <p:handoutMasterIdLst>
    <p:handoutMasterId r:id="rId35"/>
  </p:handoutMasterIdLst>
  <p:sldIdLst>
    <p:sldId id="261" r:id="rId2"/>
    <p:sldId id="326" r:id="rId3"/>
    <p:sldId id="317" r:id="rId4"/>
    <p:sldId id="327" r:id="rId5"/>
    <p:sldId id="336" r:id="rId6"/>
    <p:sldId id="320" r:id="rId7"/>
    <p:sldId id="339" r:id="rId8"/>
    <p:sldId id="275" r:id="rId9"/>
    <p:sldId id="340" r:id="rId10"/>
    <p:sldId id="341" r:id="rId11"/>
    <p:sldId id="342" r:id="rId12"/>
    <p:sldId id="343" r:id="rId13"/>
    <p:sldId id="344" r:id="rId14"/>
    <p:sldId id="345" r:id="rId15"/>
    <p:sldId id="346" r:id="rId16"/>
    <p:sldId id="347" r:id="rId17"/>
    <p:sldId id="348" r:id="rId18"/>
    <p:sldId id="358" r:id="rId19"/>
    <p:sldId id="349" r:id="rId20"/>
    <p:sldId id="350" r:id="rId21"/>
    <p:sldId id="351" r:id="rId22"/>
    <p:sldId id="338" r:id="rId23"/>
    <p:sldId id="318" r:id="rId24"/>
    <p:sldId id="337" r:id="rId25"/>
    <p:sldId id="354" r:id="rId26"/>
    <p:sldId id="355" r:id="rId27"/>
    <p:sldId id="356" r:id="rId28"/>
    <p:sldId id="357" r:id="rId29"/>
    <p:sldId id="353" r:id="rId30"/>
    <p:sldId id="352" r:id="rId31"/>
    <p:sldId id="330" r:id="rId32"/>
    <p:sldId id="263" r:id="rId33"/>
  </p:sldIdLst>
  <p:sldSz cx="10801350" cy="6076950"/>
  <p:notesSz cx="6883400" cy="9906000"/>
  <p:defaultTextStyle>
    <a:defPPr>
      <a:defRPr lang="en-GB"/>
    </a:defPPr>
    <a:lvl1pPr algn="l" rtl="0" eaLnBrk="0" fontAlgn="base" hangingPunct="0">
      <a:spcBef>
        <a:spcPct val="0"/>
      </a:spcBef>
      <a:spcAft>
        <a:spcPct val="0"/>
      </a:spcAft>
      <a:defRPr sz="2800" kern="1200">
        <a:solidFill>
          <a:schemeClr val="tx1"/>
        </a:solidFill>
        <a:latin typeface="Arial" charset="0"/>
        <a:ea typeface="+mn-ea"/>
        <a:cs typeface="+mn-cs"/>
      </a:defRPr>
    </a:lvl1pPr>
    <a:lvl2pPr marL="539856" algn="l" rtl="0" eaLnBrk="0" fontAlgn="base" hangingPunct="0">
      <a:spcBef>
        <a:spcPct val="0"/>
      </a:spcBef>
      <a:spcAft>
        <a:spcPct val="0"/>
      </a:spcAft>
      <a:defRPr sz="2800" kern="1200">
        <a:solidFill>
          <a:schemeClr val="tx1"/>
        </a:solidFill>
        <a:latin typeface="Arial" charset="0"/>
        <a:ea typeface="+mn-ea"/>
        <a:cs typeface="+mn-cs"/>
      </a:defRPr>
    </a:lvl2pPr>
    <a:lvl3pPr marL="1079708" algn="l" rtl="0" eaLnBrk="0" fontAlgn="base" hangingPunct="0">
      <a:spcBef>
        <a:spcPct val="0"/>
      </a:spcBef>
      <a:spcAft>
        <a:spcPct val="0"/>
      </a:spcAft>
      <a:defRPr sz="2800" kern="1200">
        <a:solidFill>
          <a:schemeClr val="tx1"/>
        </a:solidFill>
        <a:latin typeface="Arial" charset="0"/>
        <a:ea typeface="+mn-ea"/>
        <a:cs typeface="+mn-cs"/>
      </a:defRPr>
    </a:lvl3pPr>
    <a:lvl4pPr marL="1619564" algn="l" rtl="0" eaLnBrk="0" fontAlgn="base" hangingPunct="0">
      <a:spcBef>
        <a:spcPct val="0"/>
      </a:spcBef>
      <a:spcAft>
        <a:spcPct val="0"/>
      </a:spcAft>
      <a:defRPr sz="2800" kern="1200">
        <a:solidFill>
          <a:schemeClr val="tx1"/>
        </a:solidFill>
        <a:latin typeface="Arial" charset="0"/>
        <a:ea typeface="+mn-ea"/>
        <a:cs typeface="+mn-cs"/>
      </a:defRPr>
    </a:lvl4pPr>
    <a:lvl5pPr marL="2159418" algn="l" rtl="0" eaLnBrk="0" fontAlgn="base" hangingPunct="0">
      <a:spcBef>
        <a:spcPct val="0"/>
      </a:spcBef>
      <a:spcAft>
        <a:spcPct val="0"/>
      </a:spcAft>
      <a:defRPr sz="2800" kern="1200">
        <a:solidFill>
          <a:schemeClr val="tx1"/>
        </a:solidFill>
        <a:latin typeface="Arial" charset="0"/>
        <a:ea typeface="+mn-ea"/>
        <a:cs typeface="+mn-cs"/>
      </a:defRPr>
    </a:lvl5pPr>
    <a:lvl6pPr marL="2699273" algn="l" defTabSz="1079708" rtl="0" eaLnBrk="1" latinLnBrk="0" hangingPunct="1">
      <a:defRPr sz="2800" kern="1200">
        <a:solidFill>
          <a:schemeClr val="tx1"/>
        </a:solidFill>
        <a:latin typeface="Arial" charset="0"/>
        <a:ea typeface="+mn-ea"/>
        <a:cs typeface="+mn-cs"/>
      </a:defRPr>
    </a:lvl6pPr>
    <a:lvl7pPr marL="3239127" algn="l" defTabSz="1079708" rtl="0" eaLnBrk="1" latinLnBrk="0" hangingPunct="1">
      <a:defRPr sz="2800" kern="1200">
        <a:solidFill>
          <a:schemeClr val="tx1"/>
        </a:solidFill>
        <a:latin typeface="Arial" charset="0"/>
        <a:ea typeface="+mn-ea"/>
        <a:cs typeface="+mn-cs"/>
      </a:defRPr>
    </a:lvl7pPr>
    <a:lvl8pPr marL="3778982" algn="l" defTabSz="1079708" rtl="0" eaLnBrk="1" latinLnBrk="0" hangingPunct="1">
      <a:defRPr sz="2800" kern="1200">
        <a:solidFill>
          <a:schemeClr val="tx1"/>
        </a:solidFill>
        <a:latin typeface="Arial" charset="0"/>
        <a:ea typeface="+mn-ea"/>
        <a:cs typeface="+mn-cs"/>
      </a:defRPr>
    </a:lvl8pPr>
    <a:lvl9pPr marL="4318837" algn="l" defTabSz="1079708" rtl="0" eaLnBrk="1" latinLnBrk="0" hangingPunct="1">
      <a:defRPr sz="28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502">
          <p15:clr>
            <a:srgbClr val="A4A3A4"/>
          </p15:clr>
        </p15:guide>
        <p15:guide id="2" orient="horz" pos="190">
          <p15:clr>
            <a:srgbClr val="A4A3A4"/>
          </p15:clr>
        </p15:guide>
        <p15:guide id="3" orient="horz" pos="3411">
          <p15:clr>
            <a:srgbClr val="A4A3A4"/>
          </p15:clr>
        </p15:guide>
        <p15:guide id="4" pos="181">
          <p15:clr>
            <a:srgbClr val="A4A3A4"/>
          </p15:clr>
        </p15:guide>
        <p15:guide id="5" pos="6623">
          <p15:clr>
            <a:srgbClr val="A4A3A4"/>
          </p15:clr>
        </p15:guide>
      </p15:sldGuideLst>
    </p:ext>
    <p:ext uri="{2D200454-40CA-4A62-9FC3-DE9A4176ACB9}">
      <p15:notesGuideLst xmlns:p15="http://schemas.microsoft.com/office/powerpoint/2012/main">
        <p15:guide id="1" orient="horz" pos="3120">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LHAM Nils" initials="W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1A"/>
    <a:srgbClr val="FFFF00"/>
    <a:srgbClr val="949D9E"/>
    <a:srgbClr val="572278"/>
    <a:srgbClr val="003478"/>
    <a:srgbClr val="009BBB"/>
    <a:srgbClr val="065C53"/>
    <a:srgbClr val="88D0C8"/>
    <a:srgbClr val="F28CA3"/>
    <a:srgbClr val="82C8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9" autoAdjust="0"/>
    <p:restoredTop sz="87186" autoAdjust="0"/>
  </p:normalViewPr>
  <p:slideViewPr>
    <p:cSldViewPr>
      <p:cViewPr>
        <p:scale>
          <a:sx n="92" d="100"/>
          <a:sy n="92" d="100"/>
        </p:scale>
        <p:origin x="56" y="192"/>
      </p:cViewPr>
      <p:guideLst>
        <p:guide orient="horz" pos="3502"/>
        <p:guide orient="horz" pos="190"/>
        <p:guide orient="horz" pos="3411"/>
        <p:guide pos="181"/>
        <p:guide pos="662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4" d="100"/>
        <a:sy n="104" d="100"/>
      </p:scale>
      <p:origin x="0" y="0"/>
    </p:cViewPr>
  </p:sorterViewPr>
  <p:notesViewPr>
    <p:cSldViewPr>
      <p:cViewPr varScale="1">
        <p:scale>
          <a:sx n="83" d="100"/>
          <a:sy n="83" d="100"/>
        </p:scale>
        <p:origin x="-3822" y="-78"/>
      </p:cViewPr>
      <p:guideLst>
        <p:guide orient="horz" pos="3120"/>
        <p:guide pos="2168"/>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82913" cy="4953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lvl1pPr defTabSz="958850">
              <a:defRPr sz="1300">
                <a:latin typeface="Times New Roman" pitchFamily="18" charset="0"/>
              </a:defRPr>
            </a:lvl1pPr>
          </a:lstStyle>
          <a:p>
            <a:endParaRPr lang="en-GB"/>
          </a:p>
        </p:txBody>
      </p:sp>
      <p:sp>
        <p:nvSpPr>
          <p:cNvPr id="27651" name="Rectangle 3"/>
          <p:cNvSpPr>
            <a:spLocks noGrp="1" noChangeArrowheads="1"/>
          </p:cNvSpPr>
          <p:nvPr>
            <p:ph type="dt" sz="quarter" idx="1"/>
          </p:nvPr>
        </p:nvSpPr>
        <p:spPr bwMode="auto">
          <a:xfrm>
            <a:off x="3900488" y="0"/>
            <a:ext cx="2982912" cy="4953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lvl1pPr algn="r" defTabSz="958850">
              <a:defRPr sz="1300">
                <a:latin typeface="Times New Roman" pitchFamily="18" charset="0"/>
              </a:defRPr>
            </a:lvl1pPr>
          </a:lstStyle>
          <a:p>
            <a:endParaRPr lang="en-GB"/>
          </a:p>
        </p:txBody>
      </p:sp>
      <p:sp>
        <p:nvSpPr>
          <p:cNvPr id="27652" name="Rectangle 4"/>
          <p:cNvSpPr>
            <a:spLocks noGrp="1" noChangeArrowheads="1"/>
          </p:cNvSpPr>
          <p:nvPr>
            <p:ph type="ftr" sz="quarter" idx="2"/>
          </p:nvPr>
        </p:nvSpPr>
        <p:spPr bwMode="auto">
          <a:xfrm>
            <a:off x="0" y="9410700"/>
            <a:ext cx="2982913" cy="495300"/>
          </a:xfrm>
          <a:prstGeom prst="rect">
            <a:avLst/>
          </a:prstGeom>
          <a:noFill/>
          <a:ln w="9525">
            <a:noFill/>
            <a:miter lim="800000"/>
            <a:headEnd/>
            <a:tailEnd/>
          </a:ln>
          <a:effectLst/>
        </p:spPr>
        <p:txBody>
          <a:bodyPr vert="horz" wrap="square" lIns="95939" tIns="47969" rIns="95939" bIns="47969" numCol="1" anchor="b" anchorCtr="0" compatLnSpc="1">
            <a:prstTxWarp prst="textNoShape">
              <a:avLst/>
            </a:prstTxWarp>
          </a:bodyPr>
          <a:lstStyle>
            <a:lvl1pPr defTabSz="958850">
              <a:defRPr sz="1300">
                <a:latin typeface="Times New Roman" pitchFamily="18" charset="0"/>
              </a:defRPr>
            </a:lvl1pPr>
          </a:lstStyle>
          <a:p>
            <a:endParaRPr lang="en-GB"/>
          </a:p>
        </p:txBody>
      </p:sp>
    </p:spTree>
    <p:extLst>
      <p:ext uri="{BB962C8B-B14F-4D97-AF65-F5344CB8AC3E}">
        <p14:creationId xmlns:p14="http://schemas.microsoft.com/office/powerpoint/2010/main" val="2243990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82913" cy="4953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lvl1pPr defTabSz="958850">
              <a:defRPr sz="1300">
                <a:latin typeface="Times New Roman" pitchFamily="18" charset="0"/>
              </a:defRPr>
            </a:lvl1pPr>
          </a:lstStyle>
          <a:p>
            <a:endParaRPr lang="en-GB"/>
          </a:p>
        </p:txBody>
      </p:sp>
      <p:sp>
        <p:nvSpPr>
          <p:cNvPr id="3075" name="Rectangle 3"/>
          <p:cNvSpPr>
            <a:spLocks noGrp="1" noChangeArrowheads="1"/>
          </p:cNvSpPr>
          <p:nvPr>
            <p:ph type="dt" idx="1"/>
          </p:nvPr>
        </p:nvSpPr>
        <p:spPr bwMode="auto">
          <a:xfrm>
            <a:off x="3900488" y="0"/>
            <a:ext cx="2982912" cy="4953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lvl1pPr algn="r" defTabSz="958850">
              <a:defRPr sz="1300">
                <a:latin typeface="Times New Roman" pitchFamily="18" charset="0"/>
              </a:defRPr>
            </a:lvl1pPr>
          </a:lstStyle>
          <a:p>
            <a:endParaRPr lang="en-GB"/>
          </a:p>
        </p:txBody>
      </p:sp>
      <p:sp>
        <p:nvSpPr>
          <p:cNvPr id="3076" name="Rectangle 4"/>
          <p:cNvSpPr>
            <a:spLocks noGrp="1" noRot="1" noChangeAspect="1" noChangeArrowheads="1" noTextEdit="1"/>
          </p:cNvSpPr>
          <p:nvPr>
            <p:ph type="sldImg" idx="2"/>
          </p:nvPr>
        </p:nvSpPr>
        <p:spPr bwMode="auto">
          <a:xfrm>
            <a:off x="139700" y="742950"/>
            <a:ext cx="6604000" cy="37147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17575" y="4705350"/>
            <a:ext cx="5048250" cy="4457700"/>
          </a:xfrm>
          <a:prstGeom prst="rect">
            <a:avLst/>
          </a:prstGeom>
          <a:noFill/>
          <a:ln w="9525">
            <a:noFill/>
            <a:miter lim="800000"/>
            <a:headEnd/>
            <a:tailEnd/>
          </a:ln>
          <a:effectLst/>
        </p:spPr>
        <p:txBody>
          <a:bodyPr vert="horz" wrap="square" lIns="95939" tIns="47969" rIns="95939" bIns="47969"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3078" name="Rectangle 6"/>
          <p:cNvSpPr>
            <a:spLocks noGrp="1" noChangeArrowheads="1"/>
          </p:cNvSpPr>
          <p:nvPr>
            <p:ph type="ftr" sz="quarter" idx="4"/>
          </p:nvPr>
        </p:nvSpPr>
        <p:spPr bwMode="auto">
          <a:xfrm>
            <a:off x="0" y="9410700"/>
            <a:ext cx="2982913" cy="495300"/>
          </a:xfrm>
          <a:prstGeom prst="rect">
            <a:avLst/>
          </a:prstGeom>
          <a:noFill/>
          <a:ln w="9525">
            <a:noFill/>
            <a:miter lim="800000"/>
            <a:headEnd/>
            <a:tailEnd/>
          </a:ln>
          <a:effectLst/>
        </p:spPr>
        <p:txBody>
          <a:bodyPr vert="horz" wrap="square" lIns="95939" tIns="47969" rIns="95939" bIns="47969" numCol="1" anchor="b" anchorCtr="0" compatLnSpc="1">
            <a:prstTxWarp prst="textNoShape">
              <a:avLst/>
            </a:prstTxWarp>
          </a:bodyPr>
          <a:lstStyle>
            <a:lvl1pPr defTabSz="958850">
              <a:defRPr sz="1300">
                <a:latin typeface="Times New Roman" pitchFamily="18" charset="0"/>
              </a:defRPr>
            </a:lvl1pPr>
          </a:lstStyle>
          <a:p>
            <a:endParaRPr lang="en-GB"/>
          </a:p>
        </p:txBody>
      </p:sp>
      <p:sp>
        <p:nvSpPr>
          <p:cNvPr id="3079" name="Rectangle 7"/>
          <p:cNvSpPr>
            <a:spLocks noGrp="1" noChangeArrowheads="1"/>
          </p:cNvSpPr>
          <p:nvPr>
            <p:ph type="sldNum" sz="quarter" idx="5"/>
          </p:nvPr>
        </p:nvSpPr>
        <p:spPr bwMode="auto">
          <a:xfrm>
            <a:off x="3900488" y="9410700"/>
            <a:ext cx="2982912" cy="495300"/>
          </a:xfrm>
          <a:prstGeom prst="rect">
            <a:avLst/>
          </a:prstGeom>
          <a:noFill/>
          <a:ln w="9525">
            <a:noFill/>
            <a:miter lim="800000"/>
            <a:headEnd/>
            <a:tailEnd/>
          </a:ln>
          <a:effectLst/>
        </p:spPr>
        <p:txBody>
          <a:bodyPr vert="horz" wrap="square" lIns="95939" tIns="47969" rIns="95939" bIns="47969" numCol="1" anchor="b" anchorCtr="0" compatLnSpc="1">
            <a:prstTxWarp prst="textNoShape">
              <a:avLst/>
            </a:prstTxWarp>
          </a:bodyPr>
          <a:lstStyle>
            <a:lvl1pPr algn="r" defTabSz="958850">
              <a:defRPr sz="1300">
                <a:latin typeface="Times New Roman" pitchFamily="18" charset="0"/>
              </a:defRPr>
            </a:lvl1pPr>
          </a:lstStyle>
          <a:p>
            <a:fld id="{CF25249E-1E51-4E7D-A7EE-849F86720824}" type="slidenum">
              <a:rPr lang="en-GB"/>
              <a:pPr/>
              <a:t>‹#›</a:t>
            </a:fld>
            <a:endParaRPr lang="en-GB"/>
          </a:p>
        </p:txBody>
      </p:sp>
    </p:spTree>
    <p:extLst>
      <p:ext uri="{BB962C8B-B14F-4D97-AF65-F5344CB8AC3E}">
        <p14:creationId xmlns:p14="http://schemas.microsoft.com/office/powerpoint/2010/main" val="282038005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400" kern="1200">
        <a:solidFill>
          <a:schemeClr val="tx1"/>
        </a:solidFill>
        <a:latin typeface="Times New Roman" pitchFamily="18" charset="0"/>
        <a:ea typeface="+mn-ea"/>
        <a:cs typeface="+mn-cs"/>
      </a:defRPr>
    </a:lvl1pPr>
    <a:lvl2pPr marL="539856" algn="l" rtl="0" fontAlgn="base">
      <a:spcBef>
        <a:spcPct val="30000"/>
      </a:spcBef>
      <a:spcAft>
        <a:spcPct val="0"/>
      </a:spcAft>
      <a:defRPr sz="1400" kern="1200">
        <a:solidFill>
          <a:schemeClr val="tx1"/>
        </a:solidFill>
        <a:latin typeface="Times New Roman" pitchFamily="18" charset="0"/>
        <a:ea typeface="+mn-ea"/>
        <a:cs typeface="+mn-cs"/>
      </a:defRPr>
    </a:lvl2pPr>
    <a:lvl3pPr marL="1079708" algn="l" rtl="0" fontAlgn="base">
      <a:spcBef>
        <a:spcPct val="30000"/>
      </a:spcBef>
      <a:spcAft>
        <a:spcPct val="0"/>
      </a:spcAft>
      <a:defRPr sz="1400" kern="1200">
        <a:solidFill>
          <a:schemeClr val="tx1"/>
        </a:solidFill>
        <a:latin typeface="Times New Roman" pitchFamily="18" charset="0"/>
        <a:ea typeface="+mn-ea"/>
        <a:cs typeface="+mn-cs"/>
      </a:defRPr>
    </a:lvl3pPr>
    <a:lvl4pPr marL="1619564" algn="l" rtl="0" fontAlgn="base">
      <a:spcBef>
        <a:spcPct val="30000"/>
      </a:spcBef>
      <a:spcAft>
        <a:spcPct val="0"/>
      </a:spcAft>
      <a:defRPr sz="1400" kern="1200">
        <a:solidFill>
          <a:schemeClr val="tx1"/>
        </a:solidFill>
        <a:latin typeface="Times New Roman" pitchFamily="18" charset="0"/>
        <a:ea typeface="+mn-ea"/>
        <a:cs typeface="+mn-cs"/>
      </a:defRPr>
    </a:lvl4pPr>
    <a:lvl5pPr marL="2159418" algn="l" rtl="0" fontAlgn="base">
      <a:spcBef>
        <a:spcPct val="30000"/>
      </a:spcBef>
      <a:spcAft>
        <a:spcPct val="0"/>
      </a:spcAft>
      <a:defRPr sz="1400" kern="1200">
        <a:solidFill>
          <a:schemeClr val="tx1"/>
        </a:solidFill>
        <a:latin typeface="Times New Roman" pitchFamily="18" charset="0"/>
        <a:ea typeface="+mn-ea"/>
        <a:cs typeface="+mn-cs"/>
      </a:defRPr>
    </a:lvl5pPr>
    <a:lvl6pPr marL="2699273" algn="l" defTabSz="1079708" rtl="0" eaLnBrk="1" latinLnBrk="0" hangingPunct="1">
      <a:defRPr sz="1400" kern="1200">
        <a:solidFill>
          <a:schemeClr val="tx1"/>
        </a:solidFill>
        <a:latin typeface="+mn-lt"/>
        <a:ea typeface="+mn-ea"/>
        <a:cs typeface="+mn-cs"/>
      </a:defRPr>
    </a:lvl6pPr>
    <a:lvl7pPr marL="3239127" algn="l" defTabSz="1079708" rtl="0" eaLnBrk="1" latinLnBrk="0" hangingPunct="1">
      <a:defRPr sz="1400" kern="1200">
        <a:solidFill>
          <a:schemeClr val="tx1"/>
        </a:solidFill>
        <a:latin typeface="+mn-lt"/>
        <a:ea typeface="+mn-ea"/>
        <a:cs typeface="+mn-cs"/>
      </a:defRPr>
    </a:lvl7pPr>
    <a:lvl8pPr marL="3778982" algn="l" defTabSz="1079708" rtl="0" eaLnBrk="1" latinLnBrk="0" hangingPunct="1">
      <a:defRPr sz="1400" kern="1200">
        <a:solidFill>
          <a:schemeClr val="tx1"/>
        </a:solidFill>
        <a:latin typeface="+mn-lt"/>
        <a:ea typeface="+mn-ea"/>
        <a:cs typeface="+mn-cs"/>
      </a:defRPr>
    </a:lvl8pPr>
    <a:lvl9pPr marL="4318837" algn="l" defTabSz="1079708"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NLP</a:t>
            </a:r>
            <a:endParaRPr lang="en-GB" dirty="0"/>
          </a:p>
          <a:p>
            <a:r>
              <a:rPr lang="en-GB" dirty="0"/>
              <a:t>Name</a:t>
            </a:r>
          </a:p>
          <a:p>
            <a:r>
              <a:rPr lang="en-GB" dirty="0"/>
              <a:t>School</a:t>
            </a:r>
          </a:p>
          <a:p>
            <a:r>
              <a:rPr lang="en-GB" dirty="0"/>
              <a:t>Majors</a:t>
            </a:r>
          </a:p>
          <a:p>
            <a:r>
              <a:rPr lang="en-GB" dirty="0"/>
              <a:t>Interest</a:t>
            </a:r>
            <a:r>
              <a:rPr lang="en-GB" baseline="0" dirty="0"/>
              <a:t> in ML</a:t>
            </a:r>
            <a:endParaRPr lang="en-GB" dirty="0"/>
          </a:p>
        </p:txBody>
      </p:sp>
      <p:sp>
        <p:nvSpPr>
          <p:cNvPr id="4" name="Slide Number Placeholder 3"/>
          <p:cNvSpPr>
            <a:spLocks noGrp="1"/>
          </p:cNvSpPr>
          <p:nvPr>
            <p:ph type="sldNum" sz="quarter" idx="10"/>
          </p:nvPr>
        </p:nvSpPr>
        <p:spPr/>
        <p:txBody>
          <a:bodyPr/>
          <a:lstStyle/>
          <a:p>
            <a:fld id="{CF25249E-1E51-4E7D-A7EE-849F86720824}" type="slidenum">
              <a:rPr lang="en-GB" smtClean="0"/>
              <a:pPr/>
              <a:t>1</a:t>
            </a:fld>
            <a:endParaRPr lang="en-GB"/>
          </a:p>
        </p:txBody>
      </p:sp>
    </p:spTree>
    <p:extLst>
      <p:ext uri="{BB962C8B-B14F-4D97-AF65-F5344CB8AC3E}">
        <p14:creationId xmlns:p14="http://schemas.microsoft.com/office/powerpoint/2010/main" val="2321689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dedupe-</a:t>
            </a:r>
            <a:r>
              <a:rPr lang="en-GB" baseline="0" dirty="0"/>
              <a:t> not rule based, so it all depends on the data it is trained on</a:t>
            </a:r>
            <a:endParaRPr lang="en-GB" dirty="0"/>
          </a:p>
        </p:txBody>
      </p:sp>
      <p:sp>
        <p:nvSpPr>
          <p:cNvPr id="4" name="Slide Number Placeholder 3"/>
          <p:cNvSpPr>
            <a:spLocks noGrp="1"/>
          </p:cNvSpPr>
          <p:nvPr>
            <p:ph type="sldNum" sz="quarter" idx="10"/>
          </p:nvPr>
        </p:nvSpPr>
        <p:spPr/>
        <p:txBody>
          <a:bodyPr/>
          <a:lstStyle/>
          <a:p>
            <a:fld id="{CF25249E-1E51-4E7D-A7EE-849F86720824}" type="slidenum">
              <a:rPr lang="en-GB" smtClean="0"/>
              <a:pPr/>
              <a:t>23</a:t>
            </a:fld>
            <a:endParaRPr lang="en-GB"/>
          </a:p>
        </p:txBody>
      </p:sp>
    </p:spTree>
    <p:extLst>
      <p:ext uri="{BB962C8B-B14F-4D97-AF65-F5344CB8AC3E}">
        <p14:creationId xmlns:p14="http://schemas.microsoft.com/office/powerpoint/2010/main" val="3931931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dedupe- </a:t>
            </a:r>
            <a:r>
              <a:rPr lang="en-US" dirty="0" err="1"/>
              <a:t>thershold</a:t>
            </a:r>
            <a:r>
              <a:rPr lang="en-US" dirty="0"/>
              <a:t>, false positives</a:t>
            </a:r>
          </a:p>
        </p:txBody>
      </p:sp>
      <p:sp>
        <p:nvSpPr>
          <p:cNvPr id="4" name="Slide Number Placeholder 3"/>
          <p:cNvSpPr>
            <a:spLocks noGrp="1"/>
          </p:cNvSpPr>
          <p:nvPr>
            <p:ph type="sldNum" sz="quarter" idx="10"/>
          </p:nvPr>
        </p:nvSpPr>
        <p:spPr/>
        <p:txBody>
          <a:bodyPr/>
          <a:lstStyle/>
          <a:p>
            <a:fld id="{CF25249E-1E51-4E7D-A7EE-849F86720824}" type="slidenum">
              <a:rPr lang="en-GB" smtClean="0"/>
              <a:pPr/>
              <a:t>24</a:t>
            </a:fld>
            <a:endParaRPr lang="en-GB"/>
          </a:p>
        </p:txBody>
      </p:sp>
    </p:spTree>
    <p:extLst>
      <p:ext uri="{BB962C8B-B14F-4D97-AF65-F5344CB8AC3E}">
        <p14:creationId xmlns:p14="http://schemas.microsoft.com/office/powerpoint/2010/main" val="1040182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25249E-1E51-4E7D-A7EE-849F86720824}" type="slidenum">
              <a:rPr lang="en-GB" smtClean="0"/>
              <a:pPr/>
              <a:t>31</a:t>
            </a:fld>
            <a:endParaRPr lang="en-GB"/>
          </a:p>
        </p:txBody>
      </p:sp>
    </p:spTree>
    <p:extLst>
      <p:ext uri="{BB962C8B-B14F-4D97-AF65-F5344CB8AC3E}">
        <p14:creationId xmlns:p14="http://schemas.microsoft.com/office/powerpoint/2010/main" val="76141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F25249E-1E51-4E7D-A7EE-849F86720824}" type="slidenum">
              <a:rPr lang="en-GB" smtClean="0"/>
              <a:pPr/>
              <a:t>32</a:t>
            </a:fld>
            <a:endParaRPr lang="en-GB"/>
          </a:p>
        </p:txBody>
      </p:sp>
    </p:spTree>
    <p:extLst>
      <p:ext uri="{BB962C8B-B14F-4D97-AF65-F5344CB8AC3E}">
        <p14:creationId xmlns:p14="http://schemas.microsoft.com/office/powerpoint/2010/main" val="3952364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Define</a:t>
            </a:r>
            <a:r>
              <a:rPr lang="en-GB" baseline="0" dirty="0"/>
              <a:t> NLP w/</a:t>
            </a:r>
            <a:r>
              <a:rPr lang="en-GB" baseline="0" dirty="0" err="1"/>
              <a:t>i</a:t>
            </a:r>
            <a:r>
              <a:rPr lang="en-GB" baseline="0" dirty="0"/>
              <a:t> </a:t>
            </a:r>
            <a:r>
              <a:rPr lang="en-GB" baseline="0" dirty="0" smtClean="0"/>
              <a:t>ML</a:t>
            </a:r>
          </a:p>
          <a:p>
            <a:pPr rtl="0" fontAlgn="ctr"/>
            <a:r>
              <a:rPr lang="en-GB" baseline="0" dirty="0" smtClean="0"/>
              <a:t>- </a:t>
            </a:r>
            <a:r>
              <a:rPr lang="en-US" sz="1400" kern="1200" dirty="0" smtClean="0">
                <a:solidFill>
                  <a:schemeClr val="tx1"/>
                </a:solidFill>
                <a:effectLst/>
                <a:latin typeface="Times New Roman" pitchFamily="18" charset="0"/>
                <a:ea typeface="+mn-ea"/>
                <a:cs typeface="+mn-cs"/>
              </a:rPr>
              <a:t>Branch of AI</a:t>
            </a:r>
          </a:p>
          <a:p>
            <a:pPr rtl="0" fontAlgn="ctr"/>
            <a:r>
              <a:rPr lang="en-US" sz="1400" kern="1200" dirty="0" smtClean="0">
                <a:solidFill>
                  <a:schemeClr val="tx1"/>
                </a:solidFill>
                <a:effectLst/>
                <a:latin typeface="Times New Roman" pitchFamily="18" charset="0"/>
                <a:ea typeface="+mn-ea"/>
                <a:cs typeface="+mn-cs"/>
              </a:rPr>
              <a:t>- Helps computers understand human language</a:t>
            </a:r>
          </a:p>
          <a:p>
            <a:pPr rtl="0" fontAlgn="ctr"/>
            <a:r>
              <a:rPr lang="en-US" sz="1400" kern="1200" dirty="0" smtClean="0">
                <a:solidFill>
                  <a:schemeClr val="tx1"/>
                </a:solidFill>
                <a:effectLst/>
                <a:latin typeface="Times New Roman" pitchFamily="18" charset="0"/>
                <a:ea typeface="+mn-ea"/>
                <a:cs typeface="+mn-cs"/>
              </a:rPr>
              <a:t>- Draws from CS and computational linguistics to bridge the gap between human communication and computer understanding</a:t>
            </a:r>
            <a:endParaRPr lang="en-GB" baseline="0" dirty="0"/>
          </a:p>
          <a:p>
            <a:r>
              <a:rPr lang="en-GB" baseline="0" dirty="0"/>
              <a:t>NLP Applications</a:t>
            </a:r>
          </a:p>
          <a:p>
            <a:r>
              <a:rPr lang="en-GB" baseline="0" dirty="0"/>
              <a:t>Interest in NLP: new emerging field with many applications in wide variety of </a:t>
            </a:r>
            <a:r>
              <a:rPr lang="en-GB" baseline="0" dirty="0" smtClean="0"/>
              <a:t>industries</a:t>
            </a:r>
          </a:p>
        </p:txBody>
      </p:sp>
      <p:sp>
        <p:nvSpPr>
          <p:cNvPr id="4" name="Slide Number Placeholder 3"/>
          <p:cNvSpPr>
            <a:spLocks noGrp="1"/>
          </p:cNvSpPr>
          <p:nvPr>
            <p:ph type="sldNum" sz="quarter" idx="10"/>
          </p:nvPr>
        </p:nvSpPr>
        <p:spPr/>
        <p:txBody>
          <a:bodyPr/>
          <a:lstStyle/>
          <a:p>
            <a:fld id="{CF25249E-1E51-4E7D-A7EE-849F86720824}" type="slidenum">
              <a:rPr lang="en-GB" smtClean="0"/>
              <a:pPr/>
              <a:t>2</a:t>
            </a:fld>
            <a:endParaRPr lang="en-GB"/>
          </a:p>
        </p:txBody>
      </p:sp>
    </p:spTree>
    <p:extLst>
      <p:ext uri="{BB962C8B-B14F-4D97-AF65-F5344CB8AC3E}">
        <p14:creationId xmlns:p14="http://schemas.microsoft.com/office/powerpoint/2010/main" val="1166151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a:t>The NLP problem that we tackled</a:t>
            </a:r>
            <a:r>
              <a:rPr lang="en-GB" baseline="0" dirty="0"/>
              <a:t> first was</a:t>
            </a:r>
            <a:endParaRPr lang="en-GB" dirty="0"/>
          </a:p>
          <a:p>
            <a:pPr marL="285750" indent="-285750">
              <a:buFontTx/>
              <a:buChar char="-"/>
            </a:pPr>
            <a:r>
              <a:rPr lang="en-GB" dirty="0" smtClean="0"/>
              <a:t>Define</a:t>
            </a:r>
          </a:p>
          <a:p>
            <a:pPr marL="825606" marR="0" lvl="1" indent="-285750" algn="l" defTabSz="914400" rtl="0" eaLnBrk="1" fontAlgn="base" latinLnBrk="0" hangingPunct="1">
              <a:lnSpc>
                <a:spcPct val="100000"/>
              </a:lnSpc>
              <a:spcBef>
                <a:spcPct val="30000"/>
              </a:spcBef>
              <a:spcAft>
                <a:spcPct val="0"/>
              </a:spcAft>
              <a:buClrTx/>
              <a:buSzTx/>
              <a:buFontTx/>
              <a:buChar char="-"/>
              <a:tabLst/>
              <a:defRPr/>
            </a:pPr>
            <a:r>
              <a:rPr lang="en-US" sz="1400" kern="1200" dirty="0" smtClean="0">
                <a:solidFill>
                  <a:schemeClr val="tx1"/>
                </a:solidFill>
                <a:effectLst/>
                <a:latin typeface="Times New Roman" pitchFamily="18" charset="0"/>
                <a:ea typeface="+mn-ea"/>
                <a:cs typeface="+mn-cs"/>
              </a:rPr>
              <a:t>Disambiguating real world entities from various records by linking and grouping similar</a:t>
            </a:r>
            <a:r>
              <a:rPr lang="en-US" sz="1400" kern="1200" baseline="0" dirty="0" smtClean="0">
                <a:solidFill>
                  <a:schemeClr val="tx1"/>
                </a:solidFill>
                <a:effectLst/>
                <a:latin typeface="Times New Roman" pitchFamily="18" charset="0"/>
                <a:ea typeface="+mn-ea"/>
                <a:cs typeface="+mn-cs"/>
              </a:rPr>
              <a:t> entities</a:t>
            </a:r>
            <a:endParaRPr lang="en-GB" dirty="0"/>
          </a:p>
          <a:p>
            <a:pPr marL="285750" indent="-285750">
              <a:buFontTx/>
              <a:buChar char="-"/>
            </a:pPr>
            <a:r>
              <a:rPr lang="en-GB" dirty="0"/>
              <a:t>example 1</a:t>
            </a:r>
          </a:p>
          <a:p>
            <a:pPr marL="285750" indent="-285750">
              <a:buFontTx/>
              <a:buChar char="-"/>
            </a:pPr>
            <a:r>
              <a:rPr lang="en-GB" dirty="0"/>
              <a:t>example </a:t>
            </a:r>
            <a:r>
              <a:rPr lang="en-GB" dirty="0" smtClean="0"/>
              <a:t>2</a:t>
            </a:r>
          </a:p>
          <a:p>
            <a:pPr marL="825606" lvl="1" indent="-285750">
              <a:buFontTx/>
              <a:buChar char="-"/>
            </a:pPr>
            <a:r>
              <a:rPr lang="en-GB" dirty="0" smtClean="0"/>
              <a:t>Entities</a:t>
            </a:r>
            <a:r>
              <a:rPr lang="en-GB" baseline="0" dirty="0" smtClean="0"/>
              <a:t> </a:t>
            </a:r>
            <a:r>
              <a:rPr lang="en-GB" baseline="0" dirty="0" err="1" smtClean="0"/>
              <a:t>refered</a:t>
            </a:r>
            <a:r>
              <a:rPr lang="en-GB" baseline="0" dirty="0" smtClean="0"/>
              <a:t> to in diff ways</a:t>
            </a:r>
            <a:endParaRPr lang="en-GB" dirty="0" smtClean="0"/>
          </a:p>
          <a:p>
            <a:pPr marL="825606" lvl="1" indent="-285750">
              <a:buFontTx/>
              <a:buChar char="-"/>
            </a:pPr>
            <a:r>
              <a:rPr lang="en-GB" dirty="0" smtClean="0"/>
              <a:t>Network of </a:t>
            </a:r>
            <a:r>
              <a:rPr lang="en-GB" dirty="0" err="1" smtClean="0"/>
              <a:t>collab</a:t>
            </a:r>
            <a:r>
              <a:rPr lang="en-GB" dirty="0" smtClean="0"/>
              <a:t> prior to ER</a:t>
            </a:r>
            <a:endParaRPr lang="en-GB" dirty="0"/>
          </a:p>
          <a:p>
            <a:pPr marL="285750" indent="-285750">
              <a:buFontTx/>
              <a:buChar char="-"/>
            </a:pPr>
            <a:endParaRPr lang="en-GB" dirty="0"/>
          </a:p>
        </p:txBody>
      </p:sp>
      <p:sp>
        <p:nvSpPr>
          <p:cNvPr id="4" name="Slide Number Placeholder 3"/>
          <p:cNvSpPr>
            <a:spLocks noGrp="1"/>
          </p:cNvSpPr>
          <p:nvPr>
            <p:ph type="sldNum" sz="quarter" idx="10"/>
          </p:nvPr>
        </p:nvSpPr>
        <p:spPr/>
        <p:txBody>
          <a:bodyPr/>
          <a:lstStyle/>
          <a:p>
            <a:fld id="{CF25249E-1E51-4E7D-A7EE-849F86720824}" type="slidenum">
              <a:rPr lang="en-GB" smtClean="0"/>
              <a:pPr/>
              <a:t>3</a:t>
            </a:fld>
            <a:endParaRPr lang="en-GB"/>
          </a:p>
        </p:txBody>
      </p:sp>
    </p:spTree>
    <p:extLst>
      <p:ext uri="{BB962C8B-B14F-4D97-AF65-F5344CB8AC3E}">
        <p14:creationId xmlns:p14="http://schemas.microsoft.com/office/powerpoint/2010/main" val="37558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25249E-1E51-4E7D-A7EE-849F86720824}" type="slidenum">
              <a:rPr lang="en-GB" smtClean="0"/>
              <a:pPr/>
              <a:t>5</a:t>
            </a:fld>
            <a:endParaRPr lang="en-GB"/>
          </a:p>
        </p:txBody>
      </p:sp>
    </p:spTree>
    <p:extLst>
      <p:ext uri="{BB962C8B-B14F-4D97-AF65-F5344CB8AC3E}">
        <p14:creationId xmlns:p14="http://schemas.microsoft.com/office/powerpoint/2010/main" val="379008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err="1"/>
              <a:t>PySolr</a:t>
            </a:r>
            <a:endParaRPr lang="en-GB" dirty="0"/>
          </a:p>
          <a:p>
            <a:pPr marL="825602" marR="0" lvl="2" indent="-285750" algn="l" defTabSz="914400" rtl="0" eaLnBrk="1" fontAlgn="base" latinLnBrk="0" hangingPunct="1">
              <a:lnSpc>
                <a:spcPct val="100000"/>
              </a:lnSpc>
              <a:spcBef>
                <a:spcPct val="30000"/>
              </a:spcBef>
              <a:spcAft>
                <a:spcPct val="0"/>
              </a:spcAft>
              <a:buClrTx/>
              <a:buSzTx/>
              <a:buFontTx/>
              <a:buChar char="-"/>
              <a:tabLst/>
              <a:defRPr/>
            </a:pPr>
            <a:r>
              <a:rPr lang="en-GB" dirty="0"/>
              <a:t>Python wrapper</a:t>
            </a:r>
            <a:r>
              <a:rPr lang="en-GB" baseline="0" dirty="0"/>
              <a:t> which allows us to query </a:t>
            </a:r>
            <a:r>
              <a:rPr lang="en-GB" baseline="0" dirty="0" err="1"/>
              <a:t>Solr</a:t>
            </a:r>
            <a:r>
              <a:rPr lang="en-GB" baseline="0" dirty="0"/>
              <a:t> index</a:t>
            </a:r>
          </a:p>
          <a:p>
            <a:pPr marL="285750" marR="0" lvl="1" indent="-285750" algn="l" defTabSz="914400" rtl="0" eaLnBrk="1" fontAlgn="base" latinLnBrk="0" hangingPunct="1">
              <a:lnSpc>
                <a:spcPct val="100000"/>
              </a:lnSpc>
              <a:spcBef>
                <a:spcPct val="30000"/>
              </a:spcBef>
              <a:spcAft>
                <a:spcPct val="0"/>
              </a:spcAft>
              <a:buClrTx/>
              <a:buSzTx/>
              <a:buFontTx/>
              <a:buChar char="-"/>
              <a:tabLst/>
              <a:defRPr/>
            </a:pPr>
            <a:r>
              <a:rPr lang="en-GB" baseline="0" dirty="0" err="1"/>
              <a:t>SoDA</a:t>
            </a:r>
            <a:r>
              <a:rPr lang="en-GB" baseline="0" dirty="0"/>
              <a:t> (</a:t>
            </a:r>
            <a:r>
              <a:rPr lang="en-GB" baseline="0" dirty="0" err="1"/>
              <a:t>Solr</a:t>
            </a:r>
            <a:r>
              <a:rPr lang="en-GB" baseline="0" dirty="0"/>
              <a:t> Dictionary Annotator)</a:t>
            </a:r>
          </a:p>
          <a:p>
            <a:pPr marL="825602" marR="0" lvl="2" indent="-285750" algn="l" defTabSz="914400" rtl="0" eaLnBrk="1" fontAlgn="base" latinLnBrk="0" hangingPunct="1">
              <a:lnSpc>
                <a:spcPct val="100000"/>
              </a:lnSpc>
              <a:spcBef>
                <a:spcPct val="30000"/>
              </a:spcBef>
              <a:spcAft>
                <a:spcPct val="0"/>
              </a:spcAft>
              <a:buClrTx/>
              <a:buSzTx/>
              <a:buFontTx/>
              <a:buChar char="-"/>
              <a:tabLst/>
              <a:defRPr/>
            </a:pPr>
            <a:r>
              <a:rPr lang="en-GB" baseline="0" dirty="0"/>
              <a:t>Wrapper used with </a:t>
            </a:r>
            <a:r>
              <a:rPr lang="en-GB" baseline="0" dirty="0" err="1"/>
              <a:t>SolrTextTagger</a:t>
            </a:r>
            <a:r>
              <a:rPr lang="en-GB" baseline="0" dirty="0"/>
              <a:t> that allows us to use Lucene’s Finite State Transducers to perform fuzzy matching and annotate the </a:t>
            </a:r>
            <a:r>
              <a:rPr lang="en-GB" baseline="0" dirty="0" err="1"/>
              <a:t>solr</a:t>
            </a:r>
            <a:r>
              <a:rPr lang="en-GB" baseline="0" dirty="0"/>
              <a:t> </a:t>
            </a:r>
            <a:r>
              <a:rPr lang="en-GB" baseline="0" dirty="0" err="1"/>
              <a:t>dicionary</a:t>
            </a:r>
            <a:endParaRPr lang="en-GB" baseline="0" dirty="0"/>
          </a:p>
          <a:p>
            <a:pPr marL="285750" marR="0" lvl="1" indent="-285750" algn="l" defTabSz="914400" rtl="0" eaLnBrk="1" fontAlgn="base" latinLnBrk="0" hangingPunct="1">
              <a:lnSpc>
                <a:spcPct val="100000"/>
              </a:lnSpc>
              <a:spcBef>
                <a:spcPct val="30000"/>
              </a:spcBef>
              <a:spcAft>
                <a:spcPct val="0"/>
              </a:spcAft>
              <a:buClrTx/>
              <a:buSzTx/>
              <a:buFontTx/>
              <a:buChar char="-"/>
              <a:tabLst/>
              <a:defRPr/>
            </a:pPr>
            <a:r>
              <a:rPr lang="en-GB" baseline="0" dirty="0"/>
              <a:t>Record Linkage</a:t>
            </a:r>
          </a:p>
          <a:p>
            <a:pPr marL="825602" marR="0" lvl="2" indent="-285750" algn="l" defTabSz="914400" rtl="0" eaLnBrk="1" fontAlgn="base" latinLnBrk="0" hangingPunct="1">
              <a:lnSpc>
                <a:spcPct val="100000"/>
              </a:lnSpc>
              <a:spcBef>
                <a:spcPct val="30000"/>
              </a:spcBef>
              <a:spcAft>
                <a:spcPct val="0"/>
              </a:spcAft>
              <a:buClrTx/>
              <a:buSzTx/>
              <a:buFontTx/>
              <a:buChar char="-"/>
              <a:tabLst/>
              <a:defRPr/>
            </a:pPr>
            <a:r>
              <a:rPr lang="en-GB" baseline="0" dirty="0"/>
              <a:t>Python implementation that compares and groups records on a variety of algorithms, in this case we used </a:t>
            </a:r>
            <a:r>
              <a:rPr lang="en-GB" baseline="0" dirty="0" err="1"/>
              <a:t>jarowinkler</a:t>
            </a:r>
            <a:r>
              <a:rPr lang="en-GB" baseline="0" dirty="0"/>
              <a:t> comparison algorithm</a:t>
            </a:r>
          </a:p>
          <a:p>
            <a:pPr marL="285750" marR="0" lvl="1" indent="-285750" algn="l" defTabSz="914400" rtl="0" eaLnBrk="1" fontAlgn="base" latinLnBrk="0" hangingPunct="1">
              <a:lnSpc>
                <a:spcPct val="100000"/>
              </a:lnSpc>
              <a:spcBef>
                <a:spcPct val="30000"/>
              </a:spcBef>
              <a:spcAft>
                <a:spcPct val="0"/>
              </a:spcAft>
              <a:buClrTx/>
              <a:buSzTx/>
              <a:buFontTx/>
              <a:buChar char="-"/>
              <a:tabLst/>
              <a:defRPr/>
            </a:pPr>
            <a:r>
              <a:rPr lang="en-GB" baseline="0" dirty="0"/>
              <a:t>Dedupe</a:t>
            </a:r>
          </a:p>
          <a:p>
            <a:pPr marL="825602" marR="0" lvl="2" indent="-285750" algn="l" defTabSz="914400" rtl="0" eaLnBrk="1" fontAlgn="base" latinLnBrk="0" hangingPunct="1">
              <a:lnSpc>
                <a:spcPct val="100000"/>
              </a:lnSpc>
              <a:spcBef>
                <a:spcPct val="30000"/>
              </a:spcBef>
              <a:spcAft>
                <a:spcPct val="0"/>
              </a:spcAft>
              <a:buClrTx/>
              <a:buSzTx/>
              <a:buFontTx/>
              <a:buChar char="-"/>
              <a:tabLst/>
              <a:defRPr/>
            </a:pPr>
            <a:r>
              <a:rPr lang="en-GB" baseline="0" dirty="0"/>
              <a:t>A semi-supervised ML model that recognizes patterns in the training data in order to determine feature importance in discovering matches</a:t>
            </a:r>
            <a:endParaRPr lang="en-GB" dirty="0"/>
          </a:p>
        </p:txBody>
      </p:sp>
      <p:sp>
        <p:nvSpPr>
          <p:cNvPr id="4" name="Slide Number Placeholder 3"/>
          <p:cNvSpPr>
            <a:spLocks noGrp="1"/>
          </p:cNvSpPr>
          <p:nvPr>
            <p:ph type="sldNum" sz="quarter" idx="10"/>
          </p:nvPr>
        </p:nvSpPr>
        <p:spPr/>
        <p:txBody>
          <a:bodyPr/>
          <a:lstStyle/>
          <a:p>
            <a:fld id="{CF25249E-1E51-4E7D-A7EE-849F86720824}" type="slidenum">
              <a:rPr lang="en-GB" smtClean="0"/>
              <a:pPr/>
              <a:t>6</a:t>
            </a:fld>
            <a:endParaRPr lang="en-GB"/>
          </a:p>
        </p:txBody>
      </p:sp>
    </p:spTree>
    <p:extLst>
      <p:ext uri="{BB962C8B-B14F-4D97-AF65-F5344CB8AC3E}">
        <p14:creationId xmlns:p14="http://schemas.microsoft.com/office/powerpoint/2010/main" val="393193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err="1"/>
              <a:t>PySolr</a:t>
            </a:r>
            <a:endParaRPr lang="en-GB" dirty="0"/>
          </a:p>
          <a:p>
            <a:pPr marL="825602" marR="0" lvl="2" indent="-285750" algn="l" defTabSz="914400" rtl="0" eaLnBrk="1" fontAlgn="base" latinLnBrk="0" hangingPunct="1">
              <a:lnSpc>
                <a:spcPct val="100000"/>
              </a:lnSpc>
              <a:spcBef>
                <a:spcPct val="30000"/>
              </a:spcBef>
              <a:spcAft>
                <a:spcPct val="0"/>
              </a:spcAft>
              <a:buClrTx/>
              <a:buSzTx/>
              <a:buFontTx/>
              <a:buChar char="-"/>
              <a:tabLst/>
              <a:defRPr/>
            </a:pPr>
            <a:r>
              <a:rPr lang="en-GB" dirty="0"/>
              <a:t>Python wrapper</a:t>
            </a:r>
            <a:r>
              <a:rPr lang="en-GB" baseline="0" dirty="0"/>
              <a:t> which allows us to query </a:t>
            </a:r>
            <a:r>
              <a:rPr lang="en-GB" baseline="0" dirty="0" err="1"/>
              <a:t>Solr</a:t>
            </a:r>
            <a:r>
              <a:rPr lang="en-GB" baseline="0" dirty="0"/>
              <a:t> index</a:t>
            </a:r>
          </a:p>
          <a:p>
            <a:pPr marL="285750" marR="0" lvl="1" indent="-285750" algn="l" defTabSz="914400" rtl="0" eaLnBrk="1" fontAlgn="base" latinLnBrk="0" hangingPunct="1">
              <a:lnSpc>
                <a:spcPct val="100000"/>
              </a:lnSpc>
              <a:spcBef>
                <a:spcPct val="30000"/>
              </a:spcBef>
              <a:spcAft>
                <a:spcPct val="0"/>
              </a:spcAft>
              <a:buClrTx/>
              <a:buSzTx/>
              <a:buFontTx/>
              <a:buChar char="-"/>
              <a:tabLst/>
              <a:defRPr/>
            </a:pPr>
            <a:r>
              <a:rPr lang="en-GB" baseline="0" dirty="0" err="1"/>
              <a:t>SoDA</a:t>
            </a:r>
            <a:r>
              <a:rPr lang="en-GB" baseline="0" dirty="0"/>
              <a:t> (</a:t>
            </a:r>
            <a:r>
              <a:rPr lang="en-GB" baseline="0" dirty="0" err="1"/>
              <a:t>Solr</a:t>
            </a:r>
            <a:r>
              <a:rPr lang="en-GB" baseline="0" dirty="0"/>
              <a:t> Dictionary Annotator)</a:t>
            </a:r>
          </a:p>
          <a:p>
            <a:pPr marL="825602" marR="0" lvl="2" indent="-285750" algn="l" defTabSz="914400" rtl="0" eaLnBrk="1" fontAlgn="base" latinLnBrk="0" hangingPunct="1">
              <a:lnSpc>
                <a:spcPct val="100000"/>
              </a:lnSpc>
              <a:spcBef>
                <a:spcPct val="30000"/>
              </a:spcBef>
              <a:spcAft>
                <a:spcPct val="0"/>
              </a:spcAft>
              <a:buClrTx/>
              <a:buSzTx/>
              <a:buFontTx/>
              <a:buChar char="-"/>
              <a:tabLst/>
              <a:defRPr/>
            </a:pPr>
            <a:r>
              <a:rPr lang="en-GB" baseline="0" dirty="0"/>
              <a:t>Wrapper used with </a:t>
            </a:r>
            <a:r>
              <a:rPr lang="en-GB" baseline="0" dirty="0" err="1"/>
              <a:t>SolrTextTagger</a:t>
            </a:r>
            <a:r>
              <a:rPr lang="en-GB" baseline="0" dirty="0"/>
              <a:t> that allows us to use Lucene’s Finite State Transducers to perform fuzzy matching and annotate the </a:t>
            </a:r>
            <a:r>
              <a:rPr lang="en-GB" baseline="0" dirty="0" err="1"/>
              <a:t>solr</a:t>
            </a:r>
            <a:r>
              <a:rPr lang="en-GB" baseline="0" dirty="0"/>
              <a:t> </a:t>
            </a:r>
            <a:r>
              <a:rPr lang="en-GB" baseline="0" dirty="0" err="1"/>
              <a:t>dicionary</a:t>
            </a:r>
            <a:endParaRPr lang="en-GB" baseline="0" dirty="0"/>
          </a:p>
          <a:p>
            <a:pPr marL="285750" marR="0" lvl="1" indent="-285750" algn="l" defTabSz="914400" rtl="0" eaLnBrk="1" fontAlgn="base" latinLnBrk="0" hangingPunct="1">
              <a:lnSpc>
                <a:spcPct val="100000"/>
              </a:lnSpc>
              <a:spcBef>
                <a:spcPct val="30000"/>
              </a:spcBef>
              <a:spcAft>
                <a:spcPct val="0"/>
              </a:spcAft>
              <a:buClrTx/>
              <a:buSzTx/>
              <a:buFontTx/>
              <a:buChar char="-"/>
              <a:tabLst/>
              <a:defRPr/>
            </a:pPr>
            <a:r>
              <a:rPr lang="en-GB" baseline="0" dirty="0"/>
              <a:t>Record Linkage</a:t>
            </a:r>
          </a:p>
          <a:p>
            <a:pPr marL="825602" marR="0" lvl="2" indent="-285750" algn="l" defTabSz="914400" rtl="0" eaLnBrk="1" fontAlgn="base" latinLnBrk="0" hangingPunct="1">
              <a:lnSpc>
                <a:spcPct val="100000"/>
              </a:lnSpc>
              <a:spcBef>
                <a:spcPct val="30000"/>
              </a:spcBef>
              <a:spcAft>
                <a:spcPct val="0"/>
              </a:spcAft>
              <a:buClrTx/>
              <a:buSzTx/>
              <a:buFontTx/>
              <a:buChar char="-"/>
              <a:tabLst/>
              <a:defRPr/>
            </a:pPr>
            <a:r>
              <a:rPr lang="en-GB" baseline="0" dirty="0"/>
              <a:t>Python implementation that compares and groups records on a variety of algorithms, in this case we used </a:t>
            </a:r>
            <a:r>
              <a:rPr lang="en-GB" baseline="0" dirty="0" err="1"/>
              <a:t>jarowinkler</a:t>
            </a:r>
            <a:r>
              <a:rPr lang="en-GB" baseline="0" dirty="0"/>
              <a:t> comparison algorithm</a:t>
            </a:r>
          </a:p>
          <a:p>
            <a:pPr marL="285750" marR="0" lvl="1" indent="-285750" algn="l" defTabSz="914400" rtl="0" eaLnBrk="1" fontAlgn="base" latinLnBrk="0" hangingPunct="1">
              <a:lnSpc>
                <a:spcPct val="100000"/>
              </a:lnSpc>
              <a:spcBef>
                <a:spcPct val="30000"/>
              </a:spcBef>
              <a:spcAft>
                <a:spcPct val="0"/>
              </a:spcAft>
              <a:buClrTx/>
              <a:buSzTx/>
              <a:buFontTx/>
              <a:buChar char="-"/>
              <a:tabLst/>
              <a:defRPr/>
            </a:pPr>
            <a:r>
              <a:rPr lang="en-GB" baseline="0" dirty="0"/>
              <a:t>Dedupe</a:t>
            </a:r>
          </a:p>
          <a:p>
            <a:pPr marL="825602" marR="0" lvl="2" indent="-285750" algn="l" defTabSz="914400" rtl="0" eaLnBrk="1" fontAlgn="base" latinLnBrk="0" hangingPunct="1">
              <a:lnSpc>
                <a:spcPct val="100000"/>
              </a:lnSpc>
              <a:spcBef>
                <a:spcPct val="30000"/>
              </a:spcBef>
              <a:spcAft>
                <a:spcPct val="0"/>
              </a:spcAft>
              <a:buClrTx/>
              <a:buSzTx/>
              <a:buFontTx/>
              <a:buChar char="-"/>
              <a:tabLst/>
              <a:defRPr/>
            </a:pPr>
            <a:r>
              <a:rPr lang="en-GB" baseline="0" dirty="0"/>
              <a:t>A semi-supervised ML model that recognizes patterns in the training data in order to determine feature importance in discovering </a:t>
            </a:r>
            <a:r>
              <a:rPr lang="en-GB" baseline="0" dirty="0" smtClean="0"/>
              <a:t>matches</a:t>
            </a:r>
          </a:p>
        </p:txBody>
      </p:sp>
      <p:sp>
        <p:nvSpPr>
          <p:cNvPr id="4" name="Slide Number Placeholder 3"/>
          <p:cNvSpPr>
            <a:spLocks noGrp="1"/>
          </p:cNvSpPr>
          <p:nvPr>
            <p:ph type="sldNum" sz="quarter" idx="10"/>
          </p:nvPr>
        </p:nvSpPr>
        <p:spPr/>
        <p:txBody>
          <a:bodyPr/>
          <a:lstStyle/>
          <a:p>
            <a:fld id="{CF25249E-1E51-4E7D-A7EE-849F86720824}" type="slidenum">
              <a:rPr lang="en-GB" smtClean="0"/>
              <a:pPr/>
              <a:t>7</a:t>
            </a:fld>
            <a:endParaRPr lang="en-GB"/>
          </a:p>
        </p:txBody>
      </p:sp>
    </p:spTree>
    <p:extLst>
      <p:ext uri="{BB962C8B-B14F-4D97-AF65-F5344CB8AC3E}">
        <p14:creationId xmlns:p14="http://schemas.microsoft.com/office/powerpoint/2010/main" val="1282325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NLP platform RN including ER</a:t>
            </a:r>
          </a:p>
        </p:txBody>
      </p:sp>
      <p:sp>
        <p:nvSpPr>
          <p:cNvPr id="4" name="Slide Number Placeholder 3"/>
          <p:cNvSpPr>
            <a:spLocks noGrp="1"/>
          </p:cNvSpPr>
          <p:nvPr>
            <p:ph type="sldNum" sz="quarter" idx="10"/>
          </p:nvPr>
        </p:nvSpPr>
        <p:spPr/>
        <p:txBody>
          <a:bodyPr/>
          <a:lstStyle/>
          <a:p>
            <a:fld id="{CF25249E-1E51-4E7D-A7EE-849F86720824}" type="slidenum">
              <a:rPr lang="en-GB" smtClean="0"/>
              <a:pPr/>
              <a:t>8</a:t>
            </a:fld>
            <a:endParaRPr lang="en-GB"/>
          </a:p>
        </p:txBody>
      </p:sp>
    </p:spTree>
    <p:extLst>
      <p:ext uri="{BB962C8B-B14F-4D97-AF65-F5344CB8AC3E}">
        <p14:creationId xmlns:p14="http://schemas.microsoft.com/office/powerpoint/2010/main" val="1707961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8F0082-F789-9C49-A269-675D144ECD87}" type="slidenum">
              <a:rPr lang="en-US" smtClean="0"/>
              <a:t>11</a:t>
            </a:fld>
            <a:endParaRPr lang="en-US"/>
          </a:p>
        </p:txBody>
      </p:sp>
    </p:spTree>
    <p:extLst>
      <p:ext uri="{BB962C8B-B14F-4D97-AF65-F5344CB8AC3E}">
        <p14:creationId xmlns:p14="http://schemas.microsoft.com/office/powerpoint/2010/main" val="348774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25249E-1E51-4E7D-A7EE-849F86720824}" type="slidenum">
              <a:rPr lang="en-GB" smtClean="0"/>
              <a:pPr/>
              <a:t>22</a:t>
            </a:fld>
            <a:endParaRPr lang="en-GB"/>
          </a:p>
        </p:txBody>
      </p:sp>
    </p:spTree>
    <p:extLst>
      <p:ext uri="{BB962C8B-B14F-4D97-AF65-F5344CB8AC3E}">
        <p14:creationId xmlns:p14="http://schemas.microsoft.com/office/powerpoint/2010/main" val="393193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pening slide">
    <p:spTree>
      <p:nvGrpSpPr>
        <p:cNvPr id="1" name=""/>
        <p:cNvGrpSpPr/>
        <p:nvPr/>
      </p:nvGrpSpPr>
      <p:grpSpPr>
        <a:xfrm>
          <a:off x="0" y="0"/>
          <a:ext cx="0" cy="0"/>
          <a:chOff x="0" y="0"/>
          <a:chExt cx="0" cy="0"/>
        </a:xfrm>
      </p:grpSpPr>
      <p:sp>
        <p:nvSpPr>
          <p:cNvPr id="25" name="Rectangle 24"/>
          <p:cNvSpPr/>
          <p:nvPr userDrawn="1"/>
        </p:nvSpPr>
        <p:spPr bwMode="auto">
          <a:xfrm>
            <a:off x="-394"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67" tIns="53983" rIns="107967" bIns="53983" numCol="1" rtlCol="0" anchor="t" anchorCtr="0" compatLnSpc="1">
            <a:prstTxWarp prst="textNoShape">
              <a:avLst/>
            </a:prstTxWarp>
          </a:bodyPr>
          <a:lstStyle/>
          <a:p>
            <a:pPr defTabSz="1079676"/>
            <a:endParaRPr lang="en-GB"/>
          </a:p>
        </p:txBody>
      </p:sp>
      <p:sp>
        <p:nvSpPr>
          <p:cNvPr id="26" name="Title"/>
          <p:cNvSpPr>
            <a:spLocks noGrp="1" noChangeArrowheads="1"/>
          </p:cNvSpPr>
          <p:nvPr>
            <p:ph type="ctrTitle" hasCustomPrompt="1"/>
          </p:nvPr>
        </p:nvSpPr>
        <p:spPr>
          <a:xfrm>
            <a:off x="2598932" y="1484271"/>
            <a:ext cx="7053033" cy="2274284"/>
          </a:xfrm>
        </p:spPr>
        <p:txBody>
          <a:bodyPr/>
          <a:lstStyle>
            <a:lvl1pPr>
              <a:defRPr sz="4000" baseline="0">
                <a:solidFill>
                  <a:schemeClr val="bg1"/>
                </a:solidFill>
                <a:latin typeface="+mn-lt"/>
              </a:defRPr>
            </a:lvl1pPr>
          </a:lstStyle>
          <a:p>
            <a:r>
              <a:rPr lang="en-US" dirty="0"/>
              <a:t>Keep your title short </a:t>
            </a:r>
            <a:br>
              <a:rPr lang="en-US" dirty="0"/>
            </a:br>
            <a:r>
              <a:rPr lang="en-US" dirty="0"/>
              <a:t>and concise,</a:t>
            </a:r>
            <a:br>
              <a:rPr lang="en-US" dirty="0"/>
            </a:br>
            <a:r>
              <a:rPr lang="en-US" dirty="0"/>
              <a:t>maximum 3 lines</a:t>
            </a:r>
            <a:endParaRPr lang="en-GB" dirty="0"/>
          </a:p>
        </p:txBody>
      </p:sp>
      <p:sp>
        <p:nvSpPr>
          <p:cNvPr id="28" name="Text Placeholder 4"/>
          <p:cNvSpPr>
            <a:spLocks noGrp="1"/>
          </p:cNvSpPr>
          <p:nvPr>
            <p:ph type="body" sz="quarter" idx="12" hasCustomPrompt="1"/>
          </p:nvPr>
        </p:nvSpPr>
        <p:spPr>
          <a:xfrm>
            <a:off x="2592363" y="4898441"/>
            <a:ext cx="2666587" cy="406035"/>
          </a:xfrm>
        </p:spPr>
        <p:txBody>
          <a:bodyPr/>
          <a:lstStyle>
            <a:lvl1pPr>
              <a:defRPr sz="12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Date Month (written), Year</a:t>
            </a:r>
            <a:endParaRPr lang="en-GB" dirty="0"/>
          </a:p>
        </p:txBody>
      </p:sp>
      <p:sp>
        <p:nvSpPr>
          <p:cNvPr id="30" name="Text Placeholder 4"/>
          <p:cNvSpPr>
            <a:spLocks noGrp="1"/>
          </p:cNvSpPr>
          <p:nvPr>
            <p:ph type="body" sz="quarter" idx="13" hasCustomPrompt="1"/>
          </p:nvPr>
        </p:nvSpPr>
        <p:spPr>
          <a:xfrm>
            <a:off x="2592364" y="3818321"/>
            <a:ext cx="7059050" cy="622059"/>
          </a:xfrm>
        </p:spPr>
        <p:txBody>
          <a:bodyPr/>
          <a:lstStyle>
            <a:lvl1pPr>
              <a:defRPr sz="1800" b="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a:t>
            </a:r>
            <a:endParaRPr lang="en-GB" dirty="0"/>
          </a:p>
        </p:txBody>
      </p:sp>
      <p:grpSp>
        <p:nvGrpSpPr>
          <p:cNvPr id="7" name="Group 6"/>
          <p:cNvGrpSpPr/>
          <p:nvPr userDrawn="1"/>
        </p:nvGrpSpPr>
        <p:grpSpPr>
          <a:xfrm>
            <a:off x="953403" y="1382291"/>
            <a:ext cx="1027123" cy="1028938"/>
            <a:chOff x="1230313" y="1433513"/>
            <a:chExt cx="898525" cy="900113"/>
          </a:xfrm>
        </p:grpSpPr>
        <p:sp>
          <p:nvSpPr>
            <p:cNvPr id="8" name="Freeform 7"/>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Innovation Lab Summer 2018</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8" name="Text Placeholder 2"/>
          <p:cNvSpPr>
            <a:spLocks noGrp="1"/>
          </p:cNvSpPr>
          <p:nvPr>
            <p:ph type="body" idx="13" hasCustomPrompt="1"/>
          </p:nvPr>
        </p:nvSpPr>
        <p:spPr>
          <a:xfrm>
            <a:off x="2907996" y="1022251"/>
            <a:ext cx="2448272" cy="4032448"/>
          </a:xfrm>
          <a:prstGeom prst="rect">
            <a:avLst/>
          </a:prstGeom>
        </p:spPr>
        <p:txBody>
          <a:bodyPr anchor="t" anchorCtr="0"/>
          <a:lstStyle>
            <a:lvl1pPr marL="0" indent="0">
              <a:buFont typeface="Arial" panose="020B0604020202020204" pitchFamily="34" charset="0"/>
              <a:buNone/>
              <a:defRPr sz="1400" b="0" baseline="0"/>
            </a:lvl1pPr>
            <a:lvl2pPr marL="742950" indent="-285750">
              <a:buFont typeface="Arial" panose="020B0604020202020204" pitchFamily="34" charset="0"/>
              <a:buChar char="•"/>
              <a:defRPr sz="1400"/>
            </a:lvl2pPr>
            <a:lvl3pPr marL="1200150" indent="-285750">
              <a:buFont typeface="Courier New" panose="02070309020205020404" pitchFamily="49" charset="0"/>
              <a:buChar char="o"/>
              <a:defRPr sz="1400" baseline="0"/>
            </a:lvl3pPr>
            <a:lvl4pPr marL="1371600" indent="0">
              <a:buFont typeface="+mj-lt"/>
              <a:buNone/>
              <a:defRPr sz="1400"/>
            </a:lvl4pPr>
            <a:lvl5pPr marL="1828800" indent="0">
              <a:buFont typeface="Wingdings" panose="05000000000000000000" pitchFamily="2" charset="2"/>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This activity involves the secure exchange of proprietary data while ensuring its confidentiality and integrity. </a:t>
            </a:r>
            <a:endParaRPr lang="en-GB" dirty="0"/>
          </a:p>
          <a:p>
            <a:endParaRPr lang="en-GB" dirty="0"/>
          </a:p>
        </p:txBody>
      </p:sp>
      <p:sp>
        <p:nvSpPr>
          <p:cNvPr id="9" name="Text Placeholder 2"/>
          <p:cNvSpPr>
            <a:spLocks noGrp="1"/>
          </p:cNvSpPr>
          <p:nvPr>
            <p:ph type="body" idx="14" hasCustomPrompt="1"/>
          </p:nvPr>
        </p:nvSpPr>
        <p:spPr>
          <a:xfrm>
            <a:off x="5527885" y="1022251"/>
            <a:ext cx="2407256" cy="4032448"/>
          </a:xfrm>
          <a:prstGeom prst="rect">
            <a:avLst/>
          </a:prstGeom>
        </p:spPr>
        <p:txBody>
          <a:bodyPr anchor="t" anchorCtr="0"/>
          <a:lstStyle>
            <a:lvl1pPr marL="0" indent="0">
              <a:buFont typeface="Arial" panose="020B0604020202020204" pitchFamily="34" charset="0"/>
              <a:buNone/>
              <a:defRPr sz="1400" b="0" baseline="0"/>
            </a:lvl1pPr>
            <a:lvl2pPr marL="742950" indent="-285750">
              <a:buFont typeface="Arial" panose="020B0604020202020204" pitchFamily="34" charset="0"/>
              <a:buChar char="•"/>
              <a:defRPr sz="1400"/>
            </a:lvl2pPr>
            <a:lvl3pPr marL="1200150" indent="-285750">
              <a:buFont typeface="Courier New" panose="02070309020205020404" pitchFamily="49" charset="0"/>
              <a:buChar char="o"/>
              <a:defRPr sz="1400" baseline="0"/>
            </a:lvl3pPr>
            <a:lvl4pPr marL="1371600" indent="0">
              <a:buFont typeface="+mj-lt"/>
              <a:buNone/>
              <a:defRPr sz="1400"/>
            </a:lvl4pPr>
            <a:lvl5pPr marL="1828800" indent="0">
              <a:buFont typeface="Wingdings" panose="05000000000000000000" pitchFamily="2" charset="2"/>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This activity involves the secure exchange of proprietary data while ensuring its confidentiality and integrity. </a:t>
            </a:r>
            <a:endParaRPr lang="en-GB" dirty="0"/>
          </a:p>
          <a:p>
            <a:endParaRPr lang="en-GB" dirty="0"/>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0" name="Text Placeholder 2"/>
          <p:cNvSpPr>
            <a:spLocks noGrp="1"/>
          </p:cNvSpPr>
          <p:nvPr>
            <p:ph type="body" idx="15" hasCustomPrompt="1"/>
          </p:nvPr>
        </p:nvSpPr>
        <p:spPr>
          <a:xfrm>
            <a:off x="8106757" y="1022251"/>
            <a:ext cx="2407256" cy="4032448"/>
          </a:xfrm>
          <a:prstGeom prst="rect">
            <a:avLst/>
          </a:prstGeom>
        </p:spPr>
        <p:txBody>
          <a:bodyPr anchor="t" anchorCtr="0"/>
          <a:lstStyle>
            <a:lvl1pPr marL="0" indent="0">
              <a:buFont typeface="Arial" panose="020B0604020202020204" pitchFamily="34" charset="0"/>
              <a:buNone/>
              <a:defRPr sz="1400" b="0" baseline="0"/>
            </a:lvl1pPr>
            <a:lvl2pPr marL="742950" indent="-285750">
              <a:buFont typeface="Arial" panose="020B0604020202020204" pitchFamily="34" charset="0"/>
              <a:buChar char="•"/>
              <a:defRPr sz="1400"/>
            </a:lvl2pPr>
            <a:lvl3pPr marL="1200150" indent="-285750">
              <a:buFont typeface="Courier New" panose="02070309020205020404" pitchFamily="49" charset="0"/>
              <a:buChar char="o"/>
              <a:defRPr sz="1400" baseline="0"/>
            </a:lvl3pPr>
            <a:lvl4pPr marL="1371600" indent="0">
              <a:buFont typeface="+mj-lt"/>
              <a:buNone/>
              <a:defRPr sz="1400"/>
            </a:lvl4pPr>
            <a:lvl5pPr marL="1828800" indent="0">
              <a:buFont typeface="Wingdings" panose="05000000000000000000" pitchFamily="2" charset="2"/>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This activity involves the secure exchange of proprietary data while ensuring its confidentiality and integrity. </a:t>
            </a:r>
            <a:endParaRPr lang="en-GB" dirty="0"/>
          </a:p>
          <a:p>
            <a:endParaRPr lang="en-GB" dirty="0"/>
          </a:p>
        </p:txBody>
      </p:sp>
      <p:sp>
        <p:nvSpPr>
          <p:cNvPr id="11" name="Text Placeholder 2"/>
          <p:cNvSpPr>
            <a:spLocks noGrp="1"/>
          </p:cNvSpPr>
          <p:nvPr>
            <p:ph type="body" idx="16" hasCustomPrompt="1"/>
          </p:nvPr>
        </p:nvSpPr>
        <p:spPr>
          <a:xfrm>
            <a:off x="280517" y="1022251"/>
            <a:ext cx="2448272" cy="4032448"/>
          </a:xfrm>
          <a:prstGeom prst="rect">
            <a:avLst/>
          </a:prstGeom>
        </p:spPr>
        <p:txBody>
          <a:bodyPr anchor="t" anchorCtr="0"/>
          <a:lstStyle>
            <a:lvl1pPr marL="0" indent="0">
              <a:buFont typeface="Arial" panose="020B0604020202020204" pitchFamily="34" charset="0"/>
              <a:buNone/>
              <a:defRPr sz="1400" b="0" baseline="0"/>
            </a:lvl1pPr>
            <a:lvl2pPr marL="742950" indent="-285750">
              <a:buFont typeface="Arial" panose="020B0604020202020204" pitchFamily="34" charset="0"/>
              <a:buChar char="•"/>
              <a:defRPr sz="1400"/>
            </a:lvl2pPr>
            <a:lvl3pPr marL="1200150" indent="-285750">
              <a:buFont typeface="Courier New" panose="02070309020205020404" pitchFamily="49" charset="0"/>
              <a:buChar char="o"/>
              <a:defRPr sz="1400" baseline="0"/>
            </a:lvl3pPr>
            <a:lvl4pPr marL="1371600" indent="0">
              <a:buFont typeface="+mj-lt"/>
              <a:buNone/>
              <a:defRPr sz="1400"/>
            </a:lvl4pPr>
            <a:lvl5pPr marL="1828800" indent="0">
              <a:buFont typeface="Wingdings" panose="05000000000000000000" pitchFamily="2" charset="2"/>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This activity involves the secure exchange of proprietary data while ensuring its confidentiality and integrity. </a:t>
            </a:r>
            <a:endParaRPr lang="en-GB" dirty="0"/>
          </a:p>
          <a:p>
            <a:endParaRPr lang="en-GB" dirty="0"/>
          </a:p>
        </p:txBody>
      </p:sp>
    </p:spTree>
    <p:extLst>
      <p:ext uri="{BB962C8B-B14F-4D97-AF65-F5344CB8AC3E}">
        <p14:creationId xmlns:p14="http://schemas.microsoft.com/office/powerpoint/2010/main" val="2326656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or Highlight slide Green">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p:txBody>
          <a:bodyPr/>
          <a:lstStyle>
            <a:lvl1pPr>
              <a:defRPr>
                <a:solidFill>
                  <a:schemeClr val="bg1"/>
                </a:solidFill>
              </a:defRPr>
            </a:lvl1pPr>
          </a:lstStyle>
          <a:p>
            <a:r>
              <a:rPr lang="en-US"/>
              <a:t>Innovation Lab Summer 2018</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sp>
        <p:nvSpPr>
          <p:cNvPr id="7" name="Text Placeholder 4"/>
          <p:cNvSpPr>
            <a:spLocks noGrp="1"/>
          </p:cNvSpPr>
          <p:nvPr>
            <p:ph type="body" sz="quarter" idx="12" hasCustomPrompt="1"/>
          </p:nvPr>
        </p:nvSpPr>
        <p:spPr>
          <a:xfrm>
            <a:off x="279474" y="301625"/>
            <a:ext cx="8649593" cy="4670529"/>
          </a:xfrm>
        </p:spPr>
        <p:txBody>
          <a:bodyPr/>
          <a:lstStyle>
            <a:lvl1pPr>
              <a:defRPr sz="3500" b="1" baseline="0">
                <a:solidFill>
                  <a:schemeClr val="bg1"/>
                </a:solidFill>
              </a:defRPr>
            </a:lvl1pPr>
            <a:lvl2pPr>
              <a:defRPr sz="4000" b="1"/>
            </a:lvl2pPr>
            <a:lvl3pPr>
              <a:defRPr sz="4000" b="1"/>
            </a:lvl3pPr>
            <a:lvl4pPr>
              <a:defRPr sz="4000" b="1"/>
            </a:lvl4pPr>
            <a:lvl5pPr>
              <a:defRPr sz="3500" b="1"/>
            </a:lvl5pPr>
          </a:lstStyle>
          <a:p>
            <a:pPr lvl="0"/>
            <a:r>
              <a:rPr lang="en-US" dirty="0"/>
              <a:t>You can use it as divider or highlight slide. Make it short, clear and pretty. If used as a highlight slide, size of the text should be 35pt. If used as a divider slide, content can be much smaller – 18pt.</a:t>
            </a:r>
          </a:p>
        </p:txBody>
      </p:sp>
      <p:grpSp>
        <p:nvGrpSpPr>
          <p:cNvPr id="8" name="Group 7"/>
          <p:cNvGrpSpPr/>
          <p:nvPr userDrawn="1"/>
        </p:nvGrpSpPr>
        <p:grpSpPr>
          <a:xfrm>
            <a:off x="286418" y="5558755"/>
            <a:ext cx="288363" cy="288873"/>
            <a:chOff x="1230313" y="1433513"/>
            <a:chExt cx="898525" cy="900113"/>
          </a:xfrm>
        </p:grpSpPr>
        <p:sp>
          <p:nvSpPr>
            <p:cNvPr id="9" name="Freeform 8"/>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or Highlight slide Purpl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p:txBody>
          <a:bodyPr/>
          <a:lstStyle>
            <a:lvl1pPr>
              <a:defRPr>
                <a:solidFill>
                  <a:schemeClr val="bg1"/>
                </a:solidFill>
              </a:defRPr>
            </a:lvl1pPr>
          </a:lstStyle>
          <a:p>
            <a:r>
              <a:rPr lang="en-US"/>
              <a:t>Innovation Lab Summer 2018</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sp>
        <p:nvSpPr>
          <p:cNvPr id="7" name="Text Placeholder 4"/>
          <p:cNvSpPr>
            <a:spLocks noGrp="1"/>
          </p:cNvSpPr>
          <p:nvPr>
            <p:ph type="body" sz="quarter" idx="12" hasCustomPrompt="1"/>
          </p:nvPr>
        </p:nvSpPr>
        <p:spPr>
          <a:xfrm>
            <a:off x="279474" y="301625"/>
            <a:ext cx="8649593" cy="4670529"/>
          </a:xfrm>
        </p:spPr>
        <p:txBody>
          <a:bodyPr/>
          <a:lstStyle>
            <a:lvl1pPr>
              <a:defRPr sz="3500" b="1" baseline="0">
                <a:solidFill>
                  <a:schemeClr val="bg1"/>
                </a:solidFill>
              </a:defRPr>
            </a:lvl1pPr>
            <a:lvl2pPr>
              <a:defRPr sz="4000" b="1"/>
            </a:lvl2pPr>
            <a:lvl3pPr>
              <a:defRPr sz="4000" b="1"/>
            </a:lvl3pPr>
            <a:lvl4pPr>
              <a:defRPr sz="4000" b="1"/>
            </a:lvl4pPr>
            <a:lvl5pPr>
              <a:defRPr sz="3500" b="1"/>
            </a:lvl5pPr>
          </a:lstStyle>
          <a:p>
            <a:pPr lvl="0"/>
            <a:r>
              <a:rPr lang="en-US" dirty="0"/>
              <a:t>You can use it as divider or highlight slide. Make it short, clear and pretty. If used as a highlight slide, size of the text should be 35pt. If used as a divider slide, content can be much smaller – 18pt.</a:t>
            </a:r>
          </a:p>
        </p:txBody>
      </p:sp>
      <p:grpSp>
        <p:nvGrpSpPr>
          <p:cNvPr id="15" name="Group 14"/>
          <p:cNvGrpSpPr/>
          <p:nvPr userDrawn="1"/>
        </p:nvGrpSpPr>
        <p:grpSpPr>
          <a:xfrm>
            <a:off x="286418" y="5558755"/>
            <a:ext cx="288363" cy="288873"/>
            <a:chOff x="1230313" y="1433513"/>
            <a:chExt cx="898525" cy="900113"/>
          </a:xfrm>
        </p:grpSpPr>
        <p:sp>
          <p:nvSpPr>
            <p:cNvPr id="16" name="Freeform 15"/>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945028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or Highlight slide Orange">
    <p:spTree>
      <p:nvGrpSpPr>
        <p:cNvPr id="1" name=""/>
        <p:cNvGrpSpPr/>
        <p:nvPr/>
      </p:nvGrpSpPr>
      <p:grpSpPr>
        <a:xfrm>
          <a:off x="0" y="0"/>
          <a:ext cx="0" cy="0"/>
          <a:chOff x="0" y="0"/>
          <a:chExt cx="0" cy="0"/>
        </a:xfrm>
      </p:grpSpPr>
      <p:sp>
        <p:nvSpPr>
          <p:cNvPr id="6" name="Rectangle 5"/>
          <p:cNvSpPr/>
          <p:nvPr userDrawn="1"/>
        </p:nvSpPr>
        <p:spPr bwMode="auto">
          <a:xfrm>
            <a:off x="0" y="0"/>
            <a:ext cx="10801350" cy="607695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4" name="Footer Placeholder 3"/>
          <p:cNvSpPr>
            <a:spLocks noGrp="1"/>
          </p:cNvSpPr>
          <p:nvPr>
            <p:ph type="ftr" sz="quarter" idx="10"/>
          </p:nvPr>
        </p:nvSpPr>
        <p:spPr/>
        <p:txBody>
          <a:bodyPr/>
          <a:lstStyle>
            <a:lvl1pPr>
              <a:defRPr>
                <a:solidFill>
                  <a:schemeClr val="bg1"/>
                </a:solidFill>
              </a:defRPr>
            </a:lvl1pPr>
          </a:lstStyle>
          <a:p>
            <a:r>
              <a:rPr lang="en-US"/>
              <a:t>Innovation Lab Summer 2018</a:t>
            </a:r>
            <a:endParaRPr lang="en-GB" dirty="0"/>
          </a:p>
        </p:txBody>
      </p:sp>
      <p:sp>
        <p:nvSpPr>
          <p:cNvPr id="5" name="Slide Number Placeholder 4"/>
          <p:cNvSpPr>
            <a:spLocks noGrp="1"/>
          </p:cNvSpPr>
          <p:nvPr>
            <p:ph type="sldNum" sz="quarter" idx="11"/>
          </p:nvPr>
        </p:nvSpPr>
        <p:spPr>
          <a:xfrm>
            <a:off x="9823251" y="5592196"/>
            <a:ext cx="762000" cy="228600"/>
          </a:xfrm>
        </p:spPr>
        <p:txBody>
          <a:bodyPr/>
          <a:lstStyle>
            <a:lvl1pPr algn="r">
              <a:defRPr>
                <a:solidFill>
                  <a:schemeClr val="bg1"/>
                </a:solidFill>
              </a:defRPr>
            </a:lvl1pPr>
          </a:lstStyle>
          <a:p>
            <a:fld id="{F17889F7-7963-4A16-ADF8-FEE4D97DC541}" type="slidenum">
              <a:rPr lang="en-GB" smtClean="0"/>
              <a:pPr/>
              <a:t>‹#›</a:t>
            </a:fld>
            <a:endParaRPr lang="en-GB"/>
          </a:p>
        </p:txBody>
      </p:sp>
      <p:sp>
        <p:nvSpPr>
          <p:cNvPr id="7" name="Text Placeholder 4"/>
          <p:cNvSpPr>
            <a:spLocks noGrp="1"/>
          </p:cNvSpPr>
          <p:nvPr>
            <p:ph type="body" sz="quarter" idx="12" hasCustomPrompt="1"/>
          </p:nvPr>
        </p:nvSpPr>
        <p:spPr>
          <a:xfrm>
            <a:off x="279474" y="301625"/>
            <a:ext cx="8649593" cy="4670529"/>
          </a:xfrm>
        </p:spPr>
        <p:txBody>
          <a:bodyPr/>
          <a:lstStyle>
            <a:lvl1pPr>
              <a:defRPr sz="3500" b="1" baseline="0">
                <a:solidFill>
                  <a:schemeClr val="bg1"/>
                </a:solidFill>
              </a:defRPr>
            </a:lvl1pPr>
            <a:lvl2pPr>
              <a:defRPr sz="4000" b="1"/>
            </a:lvl2pPr>
            <a:lvl3pPr>
              <a:defRPr sz="4000" b="1"/>
            </a:lvl3pPr>
            <a:lvl4pPr>
              <a:defRPr sz="4000" b="1"/>
            </a:lvl4pPr>
            <a:lvl5pPr>
              <a:defRPr sz="3500" b="1"/>
            </a:lvl5pPr>
          </a:lstStyle>
          <a:p>
            <a:pPr lvl="0"/>
            <a:r>
              <a:rPr lang="en-US" dirty="0"/>
              <a:t>You can use it as divider or highlight slide. Make it short, clear and pretty. If used as a highlight slide, size of the text should be 35pt. If used as a divider slide, content can be much smaller – 18pt.</a:t>
            </a:r>
          </a:p>
        </p:txBody>
      </p:sp>
      <p:grpSp>
        <p:nvGrpSpPr>
          <p:cNvPr id="29" name="Group 28"/>
          <p:cNvGrpSpPr/>
          <p:nvPr userDrawn="1"/>
        </p:nvGrpSpPr>
        <p:grpSpPr>
          <a:xfrm>
            <a:off x="286418" y="5558755"/>
            <a:ext cx="288363" cy="288873"/>
            <a:chOff x="1230313" y="1433513"/>
            <a:chExt cx="898525" cy="900113"/>
          </a:xfrm>
        </p:grpSpPr>
        <p:sp>
          <p:nvSpPr>
            <p:cNvPr id="30" name="Freeform 29"/>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9592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Innovation Lab Summer 2018</a:t>
            </a:r>
            <a:endParaRPr lang="en-GB" dirty="0"/>
          </a:p>
        </p:txBody>
      </p:sp>
      <p:sp>
        <p:nvSpPr>
          <p:cNvPr id="3"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sp>
        <p:nvSpPr>
          <p:cNvPr id="4" name="Rectangle 3"/>
          <p:cNvSpPr/>
          <p:nvPr userDrawn="1"/>
        </p:nvSpPr>
        <p:spPr bwMode="auto">
          <a:xfrm>
            <a:off x="0" y="0"/>
            <a:ext cx="10801350" cy="6076950"/>
          </a:xfrm>
          <a:prstGeom prst="rect">
            <a:avLst/>
          </a:prstGeom>
          <a:solidFill>
            <a:schemeClr val="tx2"/>
          </a:solidFill>
          <a:ln w="9525" cap="flat" cmpd="sng" algn="ctr">
            <a:noFill/>
            <a:prstDash val="solid"/>
            <a:round/>
            <a:headEnd type="none" w="med" len="med"/>
            <a:tailEnd type="none" w="med" len="med"/>
          </a:ln>
          <a:effectLst/>
        </p:spPr>
        <p:txBody>
          <a:bodyPr vert="horz" wrap="square" lIns="107970" tIns="53985" rIns="107970" bIns="53985" numCol="1" spcCol="0" rtlCol="0" anchor="t" anchorCtr="0" compatLnSpc="1">
            <a:prstTxWarp prst="textNoShape">
              <a:avLst/>
            </a:prstTxWarp>
          </a:bodyPr>
          <a:lstStyle/>
          <a:p>
            <a:pPr defTabSz="1079708"/>
            <a:endParaRPr lang="en-GB" dirty="0"/>
          </a:p>
        </p:txBody>
      </p:sp>
      <p:sp>
        <p:nvSpPr>
          <p:cNvPr id="5" name="TextBox 4"/>
          <p:cNvSpPr txBox="1"/>
          <p:nvPr userDrawn="1"/>
        </p:nvSpPr>
        <p:spPr>
          <a:xfrm>
            <a:off x="4790673" y="3902571"/>
            <a:ext cx="1220003" cy="276999"/>
          </a:xfrm>
          <a:prstGeom prst="rect">
            <a:avLst/>
          </a:prstGeom>
          <a:noFill/>
          <a:ln>
            <a:noFill/>
          </a:ln>
        </p:spPr>
        <p:txBody>
          <a:bodyPr wrap="square" rtlCol="0">
            <a:spAutoFit/>
          </a:bodyPr>
          <a:lstStyle/>
          <a:p>
            <a:pPr algn="ctr"/>
            <a:r>
              <a:rPr lang="en-GB" sz="1200" dirty="0">
                <a:solidFill>
                  <a:schemeClr val="bg1"/>
                </a:solidFill>
              </a:rPr>
              <a:t>www.swift.com</a:t>
            </a:r>
            <a:endParaRPr lang="en-GB" sz="1050" dirty="0">
              <a:solidFill>
                <a:schemeClr val="bg1"/>
              </a:solidFill>
            </a:endParaRPr>
          </a:p>
        </p:txBody>
      </p:sp>
      <p:grpSp>
        <p:nvGrpSpPr>
          <p:cNvPr id="14" name="Group 13"/>
          <p:cNvGrpSpPr/>
          <p:nvPr userDrawn="1"/>
        </p:nvGrpSpPr>
        <p:grpSpPr>
          <a:xfrm>
            <a:off x="4774949" y="2317121"/>
            <a:ext cx="1251449" cy="1253662"/>
            <a:chOff x="1230313" y="1433513"/>
            <a:chExt cx="898525" cy="900113"/>
          </a:xfrm>
        </p:grpSpPr>
        <p:sp>
          <p:nvSpPr>
            <p:cNvPr id="15" name="Freeform 14"/>
            <p:cNvSpPr>
              <a:spLocks noEditPoints="1"/>
            </p:cNvSpPr>
            <p:nvPr userDrawn="1"/>
          </p:nvSpPr>
          <p:spPr bwMode="auto">
            <a:xfrm>
              <a:off x="1230313" y="1433513"/>
              <a:ext cx="898525" cy="900113"/>
            </a:xfrm>
            <a:custGeom>
              <a:avLst/>
              <a:gdLst>
                <a:gd name="T0" fmla="*/ 198 w 566"/>
                <a:gd name="T1" fmla="*/ 14 h 567"/>
                <a:gd name="T2" fmla="*/ 103 w 566"/>
                <a:gd name="T3" fmla="*/ 66 h 567"/>
                <a:gd name="T4" fmla="*/ 34 w 566"/>
                <a:gd name="T5" fmla="*/ 149 h 567"/>
                <a:gd name="T6" fmla="*/ 2 w 566"/>
                <a:gd name="T7" fmla="*/ 255 h 567"/>
                <a:gd name="T8" fmla="*/ 9 w 566"/>
                <a:gd name="T9" fmla="*/ 354 h 567"/>
                <a:gd name="T10" fmla="*/ 57 w 566"/>
                <a:gd name="T11" fmla="*/ 453 h 567"/>
                <a:gd name="T12" fmla="*/ 136 w 566"/>
                <a:gd name="T13" fmla="*/ 526 h 567"/>
                <a:gd name="T14" fmla="*/ 240 w 566"/>
                <a:gd name="T15" fmla="*/ 563 h 567"/>
                <a:gd name="T16" fmla="*/ 341 w 566"/>
                <a:gd name="T17" fmla="*/ 561 h 567"/>
                <a:gd name="T18" fmla="*/ 442 w 566"/>
                <a:gd name="T19" fmla="*/ 518 h 567"/>
                <a:gd name="T20" fmla="*/ 518 w 566"/>
                <a:gd name="T21" fmla="*/ 442 h 567"/>
                <a:gd name="T22" fmla="*/ 561 w 566"/>
                <a:gd name="T23" fmla="*/ 341 h 567"/>
                <a:gd name="T24" fmla="*/ 563 w 566"/>
                <a:gd name="T25" fmla="*/ 240 h 567"/>
                <a:gd name="T26" fmla="*/ 526 w 566"/>
                <a:gd name="T27" fmla="*/ 137 h 567"/>
                <a:gd name="T28" fmla="*/ 454 w 566"/>
                <a:gd name="T29" fmla="*/ 57 h 567"/>
                <a:gd name="T30" fmla="*/ 356 w 566"/>
                <a:gd name="T31" fmla="*/ 10 h 567"/>
                <a:gd name="T32" fmla="*/ 95 w 566"/>
                <a:gd name="T33" fmla="*/ 90 h 567"/>
                <a:gd name="T34" fmla="*/ 248 w 566"/>
                <a:gd name="T35" fmla="*/ 16 h 567"/>
                <a:gd name="T36" fmla="*/ 206 w 566"/>
                <a:gd name="T37" fmla="*/ 55 h 567"/>
                <a:gd name="T38" fmla="*/ 94 w 566"/>
                <a:gd name="T39" fmla="*/ 92 h 567"/>
                <a:gd name="T40" fmla="*/ 247 w 566"/>
                <a:gd name="T41" fmla="*/ 36 h 567"/>
                <a:gd name="T42" fmla="*/ 192 w 566"/>
                <a:gd name="T43" fmla="*/ 92 h 567"/>
                <a:gd name="T44" fmla="*/ 337 w 566"/>
                <a:gd name="T45" fmla="*/ 50 h 567"/>
                <a:gd name="T46" fmla="*/ 290 w 566"/>
                <a:gd name="T47" fmla="*/ 92 h 567"/>
                <a:gd name="T48" fmla="*/ 319 w 566"/>
                <a:gd name="T49" fmla="*/ 19 h 567"/>
                <a:gd name="T50" fmla="*/ 382 w 566"/>
                <a:gd name="T51" fmla="*/ 32 h 567"/>
                <a:gd name="T52" fmla="*/ 473 w 566"/>
                <a:gd name="T53" fmla="*/ 92 h 567"/>
                <a:gd name="T54" fmla="*/ 166 w 566"/>
                <a:gd name="T55" fmla="*/ 107 h 567"/>
                <a:gd name="T56" fmla="*/ 32 w 566"/>
                <a:gd name="T57" fmla="*/ 186 h 567"/>
                <a:gd name="T58" fmla="*/ 81 w 566"/>
                <a:gd name="T59" fmla="*/ 106 h 567"/>
                <a:gd name="T60" fmla="*/ 278 w 566"/>
                <a:gd name="T61" fmla="*/ 186 h 567"/>
                <a:gd name="T62" fmla="*/ 183 w 566"/>
                <a:gd name="T63" fmla="*/ 106 h 567"/>
                <a:gd name="T64" fmla="*/ 384 w 566"/>
                <a:gd name="T65" fmla="*/ 106 h 567"/>
                <a:gd name="T66" fmla="*/ 417 w 566"/>
                <a:gd name="T67" fmla="*/ 186 h 567"/>
                <a:gd name="T68" fmla="*/ 486 w 566"/>
                <a:gd name="T69" fmla="*/ 105 h 567"/>
                <a:gd name="T70" fmla="*/ 535 w 566"/>
                <a:gd name="T71" fmla="*/ 186 h 567"/>
                <a:gd name="T72" fmla="*/ 411 w 566"/>
                <a:gd name="T73" fmla="*/ 126 h 567"/>
                <a:gd name="T74" fmla="*/ 540 w 566"/>
                <a:gd name="T75" fmla="*/ 199 h 567"/>
                <a:gd name="T76" fmla="*/ 552 w 566"/>
                <a:gd name="T77" fmla="*/ 305 h 567"/>
                <a:gd name="T78" fmla="*/ 27 w 566"/>
                <a:gd name="T79" fmla="*/ 368 h 567"/>
                <a:gd name="T80" fmla="*/ 14 w 566"/>
                <a:gd name="T81" fmla="*/ 284 h 567"/>
                <a:gd name="T82" fmla="*/ 540 w 566"/>
                <a:gd name="T83" fmla="*/ 199 h 567"/>
                <a:gd name="T84" fmla="*/ 156 w 566"/>
                <a:gd name="T85" fmla="*/ 441 h 567"/>
                <a:gd name="T86" fmla="*/ 81 w 566"/>
                <a:gd name="T87" fmla="*/ 461 h 567"/>
                <a:gd name="T88" fmla="*/ 32 w 566"/>
                <a:gd name="T89" fmla="*/ 381 h 567"/>
                <a:gd name="T90" fmla="*/ 183 w 566"/>
                <a:gd name="T91" fmla="*/ 461 h 567"/>
                <a:gd name="T92" fmla="*/ 149 w 566"/>
                <a:gd name="T93" fmla="*/ 381 h 567"/>
                <a:gd name="T94" fmla="*/ 412 w 566"/>
                <a:gd name="T95" fmla="*/ 402 h 567"/>
                <a:gd name="T96" fmla="*/ 290 w 566"/>
                <a:gd name="T97" fmla="*/ 461 h 567"/>
                <a:gd name="T98" fmla="*/ 534 w 566"/>
                <a:gd name="T99" fmla="*/ 382 h 567"/>
                <a:gd name="T100" fmla="*/ 400 w 566"/>
                <a:gd name="T101" fmla="*/ 461 h 567"/>
                <a:gd name="T102" fmla="*/ 431 w 566"/>
                <a:gd name="T103" fmla="*/ 381 h 567"/>
                <a:gd name="T104" fmla="*/ 176 w 566"/>
                <a:gd name="T105" fmla="*/ 475 h 567"/>
                <a:gd name="T106" fmla="*/ 253 w 566"/>
                <a:gd name="T107" fmla="*/ 551 h 567"/>
                <a:gd name="T108" fmla="*/ 146 w 566"/>
                <a:gd name="T109" fmla="*/ 515 h 567"/>
                <a:gd name="T110" fmla="*/ 176 w 566"/>
                <a:gd name="T111" fmla="*/ 475 h 567"/>
                <a:gd name="T112" fmla="*/ 230 w 566"/>
                <a:gd name="T113" fmla="*/ 516 h 567"/>
                <a:gd name="T114" fmla="*/ 278 w 566"/>
                <a:gd name="T115" fmla="*/ 475 h 567"/>
                <a:gd name="T116" fmla="*/ 320 w 566"/>
                <a:gd name="T117" fmla="*/ 531 h 567"/>
                <a:gd name="T118" fmla="*/ 374 w 566"/>
                <a:gd name="T119" fmla="*/ 475 h 567"/>
                <a:gd name="T120" fmla="*/ 401 w 566"/>
                <a:gd name="T121" fmla="*/ 525 h 567"/>
                <a:gd name="T122" fmla="*/ 319 w 566"/>
                <a:gd name="T123" fmla="*/ 547 h 567"/>
                <a:gd name="T124" fmla="*/ 391 w 566"/>
                <a:gd name="T125" fmla="*/ 47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567">
                  <a:moveTo>
                    <a:pt x="282" y="0"/>
                  </a:moveTo>
                  <a:lnTo>
                    <a:pt x="282" y="0"/>
                  </a:lnTo>
                  <a:lnTo>
                    <a:pt x="268" y="1"/>
                  </a:lnTo>
                  <a:lnTo>
                    <a:pt x="252" y="2"/>
                  </a:lnTo>
                  <a:lnTo>
                    <a:pt x="238" y="4"/>
                  </a:lnTo>
                  <a:lnTo>
                    <a:pt x="225" y="7"/>
                  </a:lnTo>
                  <a:lnTo>
                    <a:pt x="211" y="10"/>
                  </a:lnTo>
                  <a:lnTo>
                    <a:pt x="198" y="14"/>
                  </a:lnTo>
                  <a:lnTo>
                    <a:pt x="185" y="18"/>
                  </a:lnTo>
                  <a:lnTo>
                    <a:pt x="172" y="23"/>
                  </a:lnTo>
                  <a:lnTo>
                    <a:pt x="159" y="29"/>
                  </a:lnTo>
                  <a:lnTo>
                    <a:pt x="147" y="35"/>
                  </a:lnTo>
                  <a:lnTo>
                    <a:pt x="136" y="42"/>
                  </a:lnTo>
                  <a:lnTo>
                    <a:pt x="124" y="49"/>
                  </a:lnTo>
                  <a:lnTo>
                    <a:pt x="113" y="57"/>
                  </a:lnTo>
                  <a:lnTo>
                    <a:pt x="103" y="66"/>
                  </a:lnTo>
                  <a:lnTo>
                    <a:pt x="92" y="75"/>
                  </a:lnTo>
                  <a:lnTo>
                    <a:pt x="83" y="84"/>
                  </a:lnTo>
                  <a:lnTo>
                    <a:pt x="73" y="94"/>
                  </a:lnTo>
                  <a:lnTo>
                    <a:pt x="65" y="104"/>
                  </a:lnTo>
                  <a:lnTo>
                    <a:pt x="56" y="115"/>
                  </a:lnTo>
                  <a:lnTo>
                    <a:pt x="48" y="126"/>
                  </a:lnTo>
                  <a:lnTo>
                    <a:pt x="41" y="137"/>
                  </a:lnTo>
                  <a:lnTo>
                    <a:pt x="34" y="149"/>
                  </a:lnTo>
                  <a:lnTo>
                    <a:pt x="28" y="161"/>
                  </a:lnTo>
                  <a:lnTo>
                    <a:pt x="22" y="174"/>
                  </a:lnTo>
                  <a:lnTo>
                    <a:pt x="17" y="186"/>
                  </a:lnTo>
                  <a:lnTo>
                    <a:pt x="13" y="199"/>
                  </a:lnTo>
                  <a:lnTo>
                    <a:pt x="9" y="213"/>
                  </a:lnTo>
                  <a:lnTo>
                    <a:pt x="6" y="226"/>
                  </a:lnTo>
                  <a:lnTo>
                    <a:pt x="4" y="240"/>
                  </a:lnTo>
                  <a:lnTo>
                    <a:pt x="2" y="255"/>
                  </a:lnTo>
                  <a:lnTo>
                    <a:pt x="1" y="270"/>
                  </a:lnTo>
                  <a:lnTo>
                    <a:pt x="0" y="284"/>
                  </a:lnTo>
                  <a:lnTo>
                    <a:pt x="0" y="284"/>
                  </a:lnTo>
                  <a:lnTo>
                    <a:pt x="1" y="298"/>
                  </a:lnTo>
                  <a:lnTo>
                    <a:pt x="2" y="313"/>
                  </a:lnTo>
                  <a:lnTo>
                    <a:pt x="4" y="327"/>
                  </a:lnTo>
                  <a:lnTo>
                    <a:pt x="6" y="341"/>
                  </a:lnTo>
                  <a:lnTo>
                    <a:pt x="9" y="354"/>
                  </a:lnTo>
                  <a:lnTo>
                    <a:pt x="13" y="368"/>
                  </a:lnTo>
                  <a:lnTo>
                    <a:pt x="18" y="381"/>
                  </a:lnTo>
                  <a:lnTo>
                    <a:pt x="23" y="394"/>
                  </a:lnTo>
                  <a:lnTo>
                    <a:pt x="28" y="406"/>
                  </a:lnTo>
                  <a:lnTo>
                    <a:pt x="34" y="418"/>
                  </a:lnTo>
                  <a:lnTo>
                    <a:pt x="41" y="430"/>
                  </a:lnTo>
                  <a:lnTo>
                    <a:pt x="49" y="442"/>
                  </a:lnTo>
                  <a:lnTo>
                    <a:pt x="57" y="453"/>
                  </a:lnTo>
                  <a:lnTo>
                    <a:pt x="65" y="464"/>
                  </a:lnTo>
                  <a:lnTo>
                    <a:pt x="74" y="474"/>
                  </a:lnTo>
                  <a:lnTo>
                    <a:pt x="83" y="484"/>
                  </a:lnTo>
                  <a:lnTo>
                    <a:pt x="93" y="493"/>
                  </a:lnTo>
                  <a:lnTo>
                    <a:pt x="103" y="502"/>
                  </a:lnTo>
                  <a:lnTo>
                    <a:pt x="114" y="510"/>
                  </a:lnTo>
                  <a:lnTo>
                    <a:pt x="125" y="518"/>
                  </a:lnTo>
                  <a:lnTo>
                    <a:pt x="136" y="526"/>
                  </a:lnTo>
                  <a:lnTo>
                    <a:pt x="148" y="532"/>
                  </a:lnTo>
                  <a:lnTo>
                    <a:pt x="160" y="539"/>
                  </a:lnTo>
                  <a:lnTo>
                    <a:pt x="173" y="544"/>
                  </a:lnTo>
                  <a:lnTo>
                    <a:pt x="186" y="549"/>
                  </a:lnTo>
                  <a:lnTo>
                    <a:pt x="199" y="554"/>
                  </a:lnTo>
                  <a:lnTo>
                    <a:pt x="212" y="558"/>
                  </a:lnTo>
                  <a:lnTo>
                    <a:pt x="226" y="561"/>
                  </a:lnTo>
                  <a:lnTo>
                    <a:pt x="240" y="563"/>
                  </a:lnTo>
                  <a:lnTo>
                    <a:pt x="254" y="565"/>
                  </a:lnTo>
                  <a:lnTo>
                    <a:pt x="269" y="566"/>
                  </a:lnTo>
                  <a:lnTo>
                    <a:pt x="284" y="567"/>
                  </a:lnTo>
                  <a:lnTo>
                    <a:pt x="284" y="567"/>
                  </a:lnTo>
                  <a:lnTo>
                    <a:pt x="298" y="566"/>
                  </a:lnTo>
                  <a:lnTo>
                    <a:pt x="313" y="565"/>
                  </a:lnTo>
                  <a:lnTo>
                    <a:pt x="327" y="563"/>
                  </a:lnTo>
                  <a:lnTo>
                    <a:pt x="341" y="561"/>
                  </a:lnTo>
                  <a:lnTo>
                    <a:pt x="354" y="558"/>
                  </a:lnTo>
                  <a:lnTo>
                    <a:pt x="368" y="554"/>
                  </a:lnTo>
                  <a:lnTo>
                    <a:pt x="381" y="549"/>
                  </a:lnTo>
                  <a:lnTo>
                    <a:pt x="394" y="544"/>
                  </a:lnTo>
                  <a:lnTo>
                    <a:pt x="406" y="539"/>
                  </a:lnTo>
                  <a:lnTo>
                    <a:pt x="418" y="532"/>
                  </a:lnTo>
                  <a:lnTo>
                    <a:pt x="430" y="526"/>
                  </a:lnTo>
                  <a:lnTo>
                    <a:pt x="442" y="518"/>
                  </a:lnTo>
                  <a:lnTo>
                    <a:pt x="453" y="510"/>
                  </a:lnTo>
                  <a:lnTo>
                    <a:pt x="463" y="502"/>
                  </a:lnTo>
                  <a:lnTo>
                    <a:pt x="474" y="493"/>
                  </a:lnTo>
                  <a:lnTo>
                    <a:pt x="484" y="484"/>
                  </a:lnTo>
                  <a:lnTo>
                    <a:pt x="493" y="474"/>
                  </a:lnTo>
                  <a:lnTo>
                    <a:pt x="502" y="464"/>
                  </a:lnTo>
                  <a:lnTo>
                    <a:pt x="510" y="453"/>
                  </a:lnTo>
                  <a:lnTo>
                    <a:pt x="518" y="442"/>
                  </a:lnTo>
                  <a:lnTo>
                    <a:pt x="525" y="430"/>
                  </a:lnTo>
                  <a:lnTo>
                    <a:pt x="532" y="418"/>
                  </a:lnTo>
                  <a:lnTo>
                    <a:pt x="538" y="406"/>
                  </a:lnTo>
                  <a:lnTo>
                    <a:pt x="544" y="394"/>
                  </a:lnTo>
                  <a:lnTo>
                    <a:pt x="549" y="381"/>
                  </a:lnTo>
                  <a:lnTo>
                    <a:pt x="554" y="368"/>
                  </a:lnTo>
                  <a:lnTo>
                    <a:pt x="557" y="354"/>
                  </a:lnTo>
                  <a:lnTo>
                    <a:pt x="561" y="341"/>
                  </a:lnTo>
                  <a:lnTo>
                    <a:pt x="563" y="327"/>
                  </a:lnTo>
                  <a:lnTo>
                    <a:pt x="565" y="313"/>
                  </a:lnTo>
                  <a:lnTo>
                    <a:pt x="566" y="298"/>
                  </a:lnTo>
                  <a:lnTo>
                    <a:pt x="566" y="284"/>
                  </a:lnTo>
                  <a:lnTo>
                    <a:pt x="566" y="284"/>
                  </a:lnTo>
                  <a:lnTo>
                    <a:pt x="566" y="270"/>
                  </a:lnTo>
                  <a:lnTo>
                    <a:pt x="565" y="255"/>
                  </a:lnTo>
                  <a:lnTo>
                    <a:pt x="563" y="240"/>
                  </a:lnTo>
                  <a:lnTo>
                    <a:pt x="561" y="226"/>
                  </a:lnTo>
                  <a:lnTo>
                    <a:pt x="558" y="213"/>
                  </a:lnTo>
                  <a:lnTo>
                    <a:pt x="554" y="199"/>
                  </a:lnTo>
                  <a:lnTo>
                    <a:pt x="549" y="186"/>
                  </a:lnTo>
                  <a:lnTo>
                    <a:pt x="544" y="174"/>
                  </a:lnTo>
                  <a:lnTo>
                    <a:pt x="539" y="161"/>
                  </a:lnTo>
                  <a:lnTo>
                    <a:pt x="532" y="149"/>
                  </a:lnTo>
                  <a:lnTo>
                    <a:pt x="526" y="137"/>
                  </a:lnTo>
                  <a:lnTo>
                    <a:pt x="518" y="126"/>
                  </a:lnTo>
                  <a:lnTo>
                    <a:pt x="511" y="115"/>
                  </a:lnTo>
                  <a:lnTo>
                    <a:pt x="502" y="104"/>
                  </a:lnTo>
                  <a:lnTo>
                    <a:pt x="493" y="94"/>
                  </a:lnTo>
                  <a:lnTo>
                    <a:pt x="484" y="84"/>
                  </a:lnTo>
                  <a:lnTo>
                    <a:pt x="474" y="75"/>
                  </a:lnTo>
                  <a:lnTo>
                    <a:pt x="464" y="66"/>
                  </a:lnTo>
                  <a:lnTo>
                    <a:pt x="454" y="57"/>
                  </a:lnTo>
                  <a:lnTo>
                    <a:pt x="443" y="49"/>
                  </a:lnTo>
                  <a:lnTo>
                    <a:pt x="431" y="42"/>
                  </a:lnTo>
                  <a:lnTo>
                    <a:pt x="419" y="35"/>
                  </a:lnTo>
                  <a:lnTo>
                    <a:pt x="407" y="29"/>
                  </a:lnTo>
                  <a:lnTo>
                    <a:pt x="395" y="23"/>
                  </a:lnTo>
                  <a:lnTo>
                    <a:pt x="382" y="18"/>
                  </a:lnTo>
                  <a:lnTo>
                    <a:pt x="369" y="14"/>
                  </a:lnTo>
                  <a:lnTo>
                    <a:pt x="356" y="10"/>
                  </a:lnTo>
                  <a:lnTo>
                    <a:pt x="342" y="7"/>
                  </a:lnTo>
                  <a:lnTo>
                    <a:pt x="328" y="4"/>
                  </a:lnTo>
                  <a:lnTo>
                    <a:pt x="314" y="2"/>
                  </a:lnTo>
                  <a:lnTo>
                    <a:pt x="300" y="1"/>
                  </a:lnTo>
                  <a:lnTo>
                    <a:pt x="286" y="0"/>
                  </a:lnTo>
                  <a:lnTo>
                    <a:pt x="282" y="0"/>
                  </a:lnTo>
                  <a:close/>
                  <a:moveTo>
                    <a:pt x="95" y="90"/>
                  </a:moveTo>
                  <a:lnTo>
                    <a:pt x="95" y="90"/>
                  </a:lnTo>
                  <a:lnTo>
                    <a:pt x="111" y="76"/>
                  </a:lnTo>
                  <a:lnTo>
                    <a:pt x="128" y="63"/>
                  </a:lnTo>
                  <a:lnTo>
                    <a:pt x="147" y="51"/>
                  </a:lnTo>
                  <a:lnTo>
                    <a:pt x="166" y="41"/>
                  </a:lnTo>
                  <a:lnTo>
                    <a:pt x="185" y="32"/>
                  </a:lnTo>
                  <a:lnTo>
                    <a:pt x="206" y="25"/>
                  </a:lnTo>
                  <a:lnTo>
                    <a:pt x="226" y="20"/>
                  </a:lnTo>
                  <a:lnTo>
                    <a:pt x="248" y="16"/>
                  </a:lnTo>
                  <a:lnTo>
                    <a:pt x="248" y="16"/>
                  </a:lnTo>
                  <a:lnTo>
                    <a:pt x="254" y="15"/>
                  </a:lnTo>
                  <a:lnTo>
                    <a:pt x="254" y="15"/>
                  </a:lnTo>
                  <a:lnTo>
                    <a:pt x="247" y="19"/>
                  </a:lnTo>
                  <a:lnTo>
                    <a:pt x="247" y="19"/>
                  </a:lnTo>
                  <a:lnTo>
                    <a:pt x="233" y="30"/>
                  </a:lnTo>
                  <a:lnTo>
                    <a:pt x="215" y="46"/>
                  </a:lnTo>
                  <a:lnTo>
                    <a:pt x="206" y="55"/>
                  </a:lnTo>
                  <a:lnTo>
                    <a:pt x="196" y="66"/>
                  </a:lnTo>
                  <a:lnTo>
                    <a:pt x="186" y="78"/>
                  </a:lnTo>
                  <a:lnTo>
                    <a:pt x="176" y="92"/>
                  </a:lnTo>
                  <a:lnTo>
                    <a:pt x="176" y="92"/>
                  </a:lnTo>
                  <a:lnTo>
                    <a:pt x="176" y="92"/>
                  </a:lnTo>
                  <a:lnTo>
                    <a:pt x="176" y="92"/>
                  </a:lnTo>
                  <a:lnTo>
                    <a:pt x="94" y="92"/>
                  </a:lnTo>
                  <a:lnTo>
                    <a:pt x="94" y="92"/>
                  </a:lnTo>
                  <a:lnTo>
                    <a:pt x="95" y="90"/>
                  </a:lnTo>
                  <a:lnTo>
                    <a:pt x="95" y="90"/>
                  </a:lnTo>
                  <a:close/>
                  <a:moveTo>
                    <a:pt x="194" y="90"/>
                  </a:moveTo>
                  <a:lnTo>
                    <a:pt x="194" y="90"/>
                  </a:lnTo>
                  <a:lnTo>
                    <a:pt x="203" y="79"/>
                  </a:lnTo>
                  <a:lnTo>
                    <a:pt x="212" y="69"/>
                  </a:lnTo>
                  <a:lnTo>
                    <a:pt x="230" y="50"/>
                  </a:lnTo>
                  <a:lnTo>
                    <a:pt x="247" y="36"/>
                  </a:lnTo>
                  <a:lnTo>
                    <a:pt x="262" y="25"/>
                  </a:lnTo>
                  <a:lnTo>
                    <a:pt x="262" y="25"/>
                  </a:lnTo>
                  <a:lnTo>
                    <a:pt x="278" y="15"/>
                  </a:lnTo>
                  <a:lnTo>
                    <a:pt x="278" y="15"/>
                  </a:lnTo>
                  <a:lnTo>
                    <a:pt x="278" y="92"/>
                  </a:lnTo>
                  <a:lnTo>
                    <a:pt x="278" y="92"/>
                  </a:lnTo>
                  <a:lnTo>
                    <a:pt x="192" y="92"/>
                  </a:lnTo>
                  <a:lnTo>
                    <a:pt x="192" y="92"/>
                  </a:lnTo>
                  <a:lnTo>
                    <a:pt x="194" y="90"/>
                  </a:lnTo>
                  <a:lnTo>
                    <a:pt x="194" y="90"/>
                  </a:lnTo>
                  <a:close/>
                  <a:moveTo>
                    <a:pt x="290" y="15"/>
                  </a:moveTo>
                  <a:lnTo>
                    <a:pt x="290" y="15"/>
                  </a:lnTo>
                  <a:lnTo>
                    <a:pt x="305" y="25"/>
                  </a:lnTo>
                  <a:lnTo>
                    <a:pt x="305" y="25"/>
                  </a:lnTo>
                  <a:lnTo>
                    <a:pt x="320" y="36"/>
                  </a:lnTo>
                  <a:lnTo>
                    <a:pt x="337" y="50"/>
                  </a:lnTo>
                  <a:lnTo>
                    <a:pt x="355" y="69"/>
                  </a:lnTo>
                  <a:lnTo>
                    <a:pt x="364" y="79"/>
                  </a:lnTo>
                  <a:lnTo>
                    <a:pt x="373" y="90"/>
                  </a:lnTo>
                  <a:lnTo>
                    <a:pt x="373" y="90"/>
                  </a:lnTo>
                  <a:lnTo>
                    <a:pt x="374" y="92"/>
                  </a:lnTo>
                  <a:lnTo>
                    <a:pt x="374" y="92"/>
                  </a:lnTo>
                  <a:lnTo>
                    <a:pt x="290" y="92"/>
                  </a:lnTo>
                  <a:lnTo>
                    <a:pt x="290" y="92"/>
                  </a:lnTo>
                  <a:lnTo>
                    <a:pt x="290" y="15"/>
                  </a:lnTo>
                  <a:lnTo>
                    <a:pt x="290" y="15"/>
                  </a:lnTo>
                  <a:close/>
                  <a:moveTo>
                    <a:pt x="391" y="92"/>
                  </a:moveTo>
                  <a:lnTo>
                    <a:pt x="391" y="92"/>
                  </a:lnTo>
                  <a:lnTo>
                    <a:pt x="376" y="72"/>
                  </a:lnTo>
                  <a:lnTo>
                    <a:pt x="359" y="53"/>
                  </a:lnTo>
                  <a:lnTo>
                    <a:pt x="340" y="35"/>
                  </a:lnTo>
                  <a:lnTo>
                    <a:pt x="319" y="19"/>
                  </a:lnTo>
                  <a:lnTo>
                    <a:pt x="319" y="19"/>
                  </a:lnTo>
                  <a:lnTo>
                    <a:pt x="314" y="16"/>
                  </a:lnTo>
                  <a:lnTo>
                    <a:pt x="314" y="16"/>
                  </a:lnTo>
                  <a:lnTo>
                    <a:pt x="320" y="16"/>
                  </a:lnTo>
                  <a:lnTo>
                    <a:pt x="320" y="16"/>
                  </a:lnTo>
                  <a:lnTo>
                    <a:pt x="341" y="20"/>
                  </a:lnTo>
                  <a:lnTo>
                    <a:pt x="362" y="25"/>
                  </a:lnTo>
                  <a:lnTo>
                    <a:pt x="382" y="32"/>
                  </a:lnTo>
                  <a:lnTo>
                    <a:pt x="402" y="41"/>
                  </a:lnTo>
                  <a:lnTo>
                    <a:pt x="420" y="51"/>
                  </a:lnTo>
                  <a:lnTo>
                    <a:pt x="438" y="63"/>
                  </a:lnTo>
                  <a:lnTo>
                    <a:pt x="455" y="76"/>
                  </a:lnTo>
                  <a:lnTo>
                    <a:pt x="471" y="90"/>
                  </a:lnTo>
                  <a:lnTo>
                    <a:pt x="471" y="90"/>
                  </a:lnTo>
                  <a:lnTo>
                    <a:pt x="473" y="92"/>
                  </a:lnTo>
                  <a:lnTo>
                    <a:pt x="473" y="92"/>
                  </a:lnTo>
                  <a:lnTo>
                    <a:pt x="391" y="92"/>
                  </a:lnTo>
                  <a:lnTo>
                    <a:pt x="391" y="92"/>
                  </a:lnTo>
                  <a:lnTo>
                    <a:pt x="391" y="92"/>
                  </a:lnTo>
                  <a:lnTo>
                    <a:pt x="391" y="92"/>
                  </a:lnTo>
                  <a:close/>
                  <a:moveTo>
                    <a:pt x="167" y="105"/>
                  </a:moveTo>
                  <a:lnTo>
                    <a:pt x="167" y="105"/>
                  </a:lnTo>
                  <a:lnTo>
                    <a:pt x="166" y="107"/>
                  </a:lnTo>
                  <a:lnTo>
                    <a:pt x="166" y="107"/>
                  </a:lnTo>
                  <a:lnTo>
                    <a:pt x="156" y="126"/>
                  </a:lnTo>
                  <a:lnTo>
                    <a:pt x="148" y="145"/>
                  </a:lnTo>
                  <a:lnTo>
                    <a:pt x="141" y="165"/>
                  </a:lnTo>
                  <a:lnTo>
                    <a:pt x="136" y="185"/>
                  </a:lnTo>
                  <a:lnTo>
                    <a:pt x="136" y="185"/>
                  </a:lnTo>
                  <a:lnTo>
                    <a:pt x="136" y="186"/>
                  </a:lnTo>
                  <a:lnTo>
                    <a:pt x="136" y="186"/>
                  </a:lnTo>
                  <a:lnTo>
                    <a:pt x="32" y="186"/>
                  </a:lnTo>
                  <a:lnTo>
                    <a:pt x="32" y="186"/>
                  </a:lnTo>
                  <a:lnTo>
                    <a:pt x="33" y="185"/>
                  </a:lnTo>
                  <a:lnTo>
                    <a:pt x="33" y="185"/>
                  </a:lnTo>
                  <a:lnTo>
                    <a:pt x="42" y="163"/>
                  </a:lnTo>
                  <a:lnTo>
                    <a:pt x="53" y="143"/>
                  </a:lnTo>
                  <a:lnTo>
                    <a:pt x="66" y="124"/>
                  </a:lnTo>
                  <a:lnTo>
                    <a:pt x="81" y="106"/>
                  </a:lnTo>
                  <a:lnTo>
                    <a:pt x="81" y="106"/>
                  </a:lnTo>
                  <a:lnTo>
                    <a:pt x="81" y="105"/>
                  </a:lnTo>
                  <a:lnTo>
                    <a:pt x="81" y="105"/>
                  </a:lnTo>
                  <a:lnTo>
                    <a:pt x="167" y="105"/>
                  </a:lnTo>
                  <a:lnTo>
                    <a:pt x="167" y="105"/>
                  </a:lnTo>
                  <a:close/>
                  <a:moveTo>
                    <a:pt x="278" y="105"/>
                  </a:moveTo>
                  <a:lnTo>
                    <a:pt x="278" y="105"/>
                  </a:lnTo>
                  <a:lnTo>
                    <a:pt x="278" y="186"/>
                  </a:lnTo>
                  <a:lnTo>
                    <a:pt x="278" y="186"/>
                  </a:lnTo>
                  <a:lnTo>
                    <a:pt x="149" y="186"/>
                  </a:lnTo>
                  <a:lnTo>
                    <a:pt x="149" y="186"/>
                  </a:lnTo>
                  <a:lnTo>
                    <a:pt x="150" y="185"/>
                  </a:lnTo>
                  <a:lnTo>
                    <a:pt x="150" y="185"/>
                  </a:lnTo>
                  <a:lnTo>
                    <a:pt x="155" y="164"/>
                  </a:lnTo>
                  <a:lnTo>
                    <a:pt x="162" y="144"/>
                  </a:lnTo>
                  <a:lnTo>
                    <a:pt x="172" y="125"/>
                  </a:lnTo>
                  <a:lnTo>
                    <a:pt x="183" y="106"/>
                  </a:lnTo>
                  <a:lnTo>
                    <a:pt x="183" y="106"/>
                  </a:lnTo>
                  <a:lnTo>
                    <a:pt x="183" y="105"/>
                  </a:lnTo>
                  <a:lnTo>
                    <a:pt x="183" y="105"/>
                  </a:lnTo>
                  <a:lnTo>
                    <a:pt x="278" y="105"/>
                  </a:lnTo>
                  <a:lnTo>
                    <a:pt x="278" y="105"/>
                  </a:lnTo>
                  <a:close/>
                  <a:moveTo>
                    <a:pt x="384" y="105"/>
                  </a:moveTo>
                  <a:lnTo>
                    <a:pt x="384" y="105"/>
                  </a:lnTo>
                  <a:lnTo>
                    <a:pt x="384" y="106"/>
                  </a:lnTo>
                  <a:lnTo>
                    <a:pt x="384" y="106"/>
                  </a:lnTo>
                  <a:lnTo>
                    <a:pt x="395" y="125"/>
                  </a:lnTo>
                  <a:lnTo>
                    <a:pt x="404" y="144"/>
                  </a:lnTo>
                  <a:lnTo>
                    <a:pt x="412" y="164"/>
                  </a:lnTo>
                  <a:lnTo>
                    <a:pt x="417" y="185"/>
                  </a:lnTo>
                  <a:lnTo>
                    <a:pt x="417" y="185"/>
                  </a:lnTo>
                  <a:lnTo>
                    <a:pt x="417" y="186"/>
                  </a:lnTo>
                  <a:lnTo>
                    <a:pt x="417" y="186"/>
                  </a:lnTo>
                  <a:lnTo>
                    <a:pt x="290" y="186"/>
                  </a:lnTo>
                  <a:lnTo>
                    <a:pt x="290" y="186"/>
                  </a:lnTo>
                  <a:lnTo>
                    <a:pt x="290" y="105"/>
                  </a:lnTo>
                  <a:lnTo>
                    <a:pt x="290" y="105"/>
                  </a:lnTo>
                  <a:lnTo>
                    <a:pt x="384" y="105"/>
                  </a:lnTo>
                  <a:lnTo>
                    <a:pt x="384" y="105"/>
                  </a:lnTo>
                  <a:close/>
                  <a:moveTo>
                    <a:pt x="486" y="105"/>
                  </a:moveTo>
                  <a:lnTo>
                    <a:pt x="486" y="105"/>
                  </a:lnTo>
                  <a:lnTo>
                    <a:pt x="486" y="106"/>
                  </a:lnTo>
                  <a:lnTo>
                    <a:pt x="486" y="106"/>
                  </a:lnTo>
                  <a:lnTo>
                    <a:pt x="501" y="124"/>
                  </a:lnTo>
                  <a:lnTo>
                    <a:pt x="514" y="143"/>
                  </a:lnTo>
                  <a:lnTo>
                    <a:pt x="525" y="163"/>
                  </a:lnTo>
                  <a:lnTo>
                    <a:pt x="534" y="185"/>
                  </a:lnTo>
                  <a:lnTo>
                    <a:pt x="534" y="185"/>
                  </a:lnTo>
                  <a:lnTo>
                    <a:pt x="535" y="186"/>
                  </a:lnTo>
                  <a:lnTo>
                    <a:pt x="535" y="186"/>
                  </a:lnTo>
                  <a:lnTo>
                    <a:pt x="431" y="186"/>
                  </a:lnTo>
                  <a:lnTo>
                    <a:pt x="431" y="186"/>
                  </a:lnTo>
                  <a:lnTo>
                    <a:pt x="431" y="185"/>
                  </a:lnTo>
                  <a:lnTo>
                    <a:pt x="431" y="185"/>
                  </a:lnTo>
                  <a:lnTo>
                    <a:pt x="426" y="165"/>
                  </a:lnTo>
                  <a:lnTo>
                    <a:pt x="419" y="145"/>
                  </a:lnTo>
                  <a:lnTo>
                    <a:pt x="411" y="126"/>
                  </a:lnTo>
                  <a:lnTo>
                    <a:pt x="400" y="107"/>
                  </a:lnTo>
                  <a:lnTo>
                    <a:pt x="400" y="107"/>
                  </a:lnTo>
                  <a:lnTo>
                    <a:pt x="400" y="105"/>
                  </a:lnTo>
                  <a:lnTo>
                    <a:pt x="400" y="105"/>
                  </a:lnTo>
                  <a:lnTo>
                    <a:pt x="486" y="105"/>
                  </a:lnTo>
                  <a:lnTo>
                    <a:pt x="486" y="105"/>
                  </a:lnTo>
                  <a:close/>
                  <a:moveTo>
                    <a:pt x="540" y="199"/>
                  </a:moveTo>
                  <a:lnTo>
                    <a:pt x="540" y="199"/>
                  </a:lnTo>
                  <a:lnTo>
                    <a:pt x="540" y="200"/>
                  </a:lnTo>
                  <a:lnTo>
                    <a:pt x="540" y="200"/>
                  </a:lnTo>
                  <a:lnTo>
                    <a:pt x="545" y="220"/>
                  </a:lnTo>
                  <a:lnTo>
                    <a:pt x="549" y="242"/>
                  </a:lnTo>
                  <a:lnTo>
                    <a:pt x="552" y="263"/>
                  </a:lnTo>
                  <a:lnTo>
                    <a:pt x="553" y="284"/>
                  </a:lnTo>
                  <a:lnTo>
                    <a:pt x="553" y="284"/>
                  </a:lnTo>
                  <a:lnTo>
                    <a:pt x="552" y="305"/>
                  </a:lnTo>
                  <a:lnTo>
                    <a:pt x="549" y="326"/>
                  </a:lnTo>
                  <a:lnTo>
                    <a:pt x="545" y="347"/>
                  </a:lnTo>
                  <a:lnTo>
                    <a:pt x="540" y="367"/>
                  </a:lnTo>
                  <a:lnTo>
                    <a:pt x="540" y="367"/>
                  </a:lnTo>
                  <a:lnTo>
                    <a:pt x="539" y="368"/>
                  </a:lnTo>
                  <a:lnTo>
                    <a:pt x="539" y="368"/>
                  </a:lnTo>
                  <a:lnTo>
                    <a:pt x="27" y="368"/>
                  </a:lnTo>
                  <a:lnTo>
                    <a:pt x="27" y="368"/>
                  </a:lnTo>
                  <a:lnTo>
                    <a:pt x="27" y="367"/>
                  </a:lnTo>
                  <a:lnTo>
                    <a:pt x="27" y="367"/>
                  </a:lnTo>
                  <a:lnTo>
                    <a:pt x="27" y="367"/>
                  </a:lnTo>
                  <a:lnTo>
                    <a:pt x="21" y="347"/>
                  </a:lnTo>
                  <a:lnTo>
                    <a:pt x="17" y="326"/>
                  </a:lnTo>
                  <a:lnTo>
                    <a:pt x="15" y="305"/>
                  </a:lnTo>
                  <a:lnTo>
                    <a:pt x="14" y="284"/>
                  </a:lnTo>
                  <a:lnTo>
                    <a:pt x="14" y="284"/>
                  </a:lnTo>
                  <a:lnTo>
                    <a:pt x="15" y="263"/>
                  </a:lnTo>
                  <a:lnTo>
                    <a:pt x="17" y="242"/>
                  </a:lnTo>
                  <a:lnTo>
                    <a:pt x="21" y="220"/>
                  </a:lnTo>
                  <a:lnTo>
                    <a:pt x="27" y="200"/>
                  </a:lnTo>
                  <a:lnTo>
                    <a:pt x="27" y="200"/>
                  </a:lnTo>
                  <a:lnTo>
                    <a:pt x="27" y="199"/>
                  </a:lnTo>
                  <a:lnTo>
                    <a:pt x="27" y="199"/>
                  </a:lnTo>
                  <a:lnTo>
                    <a:pt x="540" y="199"/>
                  </a:lnTo>
                  <a:lnTo>
                    <a:pt x="540" y="199"/>
                  </a:lnTo>
                  <a:close/>
                  <a:moveTo>
                    <a:pt x="136" y="381"/>
                  </a:moveTo>
                  <a:lnTo>
                    <a:pt x="136" y="381"/>
                  </a:lnTo>
                  <a:lnTo>
                    <a:pt x="136" y="381"/>
                  </a:lnTo>
                  <a:lnTo>
                    <a:pt x="136" y="381"/>
                  </a:lnTo>
                  <a:lnTo>
                    <a:pt x="141" y="402"/>
                  </a:lnTo>
                  <a:lnTo>
                    <a:pt x="148" y="421"/>
                  </a:lnTo>
                  <a:lnTo>
                    <a:pt x="156" y="441"/>
                  </a:lnTo>
                  <a:lnTo>
                    <a:pt x="166" y="460"/>
                  </a:lnTo>
                  <a:lnTo>
                    <a:pt x="166" y="460"/>
                  </a:lnTo>
                  <a:lnTo>
                    <a:pt x="167" y="461"/>
                  </a:lnTo>
                  <a:lnTo>
                    <a:pt x="167" y="461"/>
                  </a:lnTo>
                  <a:lnTo>
                    <a:pt x="81" y="461"/>
                  </a:lnTo>
                  <a:lnTo>
                    <a:pt x="81" y="461"/>
                  </a:lnTo>
                  <a:lnTo>
                    <a:pt x="81" y="461"/>
                  </a:lnTo>
                  <a:lnTo>
                    <a:pt x="81" y="461"/>
                  </a:lnTo>
                  <a:lnTo>
                    <a:pt x="81" y="461"/>
                  </a:lnTo>
                  <a:lnTo>
                    <a:pt x="66" y="443"/>
                  </a:lnTo>
                  <a:lnTo>
                    <a:pt x="53" y="423"/>
                  </a:lnTo>
                  <a:lnTo>
                    <a:pt x="42" y="403"/>
                  </a:lnTo>
                  <a:lnTo>
                    <a:pt x="33" y="382"/>
                  </a:lnTo>
                  <a:lnTo>
                    <a:pt x="33" y="382"/>
                  </a:lnTo>
                  <a:lnTo>
                    <a:pt x="32" y="381"/>
                  </a:lnTo>
                  <a:lnTo>
                    <a:pt x="32" y="381"/>
                  </a:lnTo>
                  <a:lnTo>
                    <a:pt x="136" y="381"/>
                  </a:lnTo>
                  <a:lnTo>
                    <a:pt x="136" y="381"/>
                  </a:lnTo>
                  <a:close/>
                  <a:moveTo>
                    <a:pt x="278" y="381"/>
                  </a:moveTo>
                  <a:lnTo>
                    <a:pt x="278" y="381"/>
                  </a:lnTo>
                  <a:lnTo>
                    <a:pt x="278" y="461"/>
                  </a:lnTo>
                  <a:lnTo>
                    <a:pt x="278" y="461"/>
                  </a:lnTo>
                  <a:lnTo>
                    <a:pt x="183" y="461"/>
                  </a:lnTo>
                  <a:lnTo>
                    <a:pt x="183" y="461"/>
                  </a:lnTo>
                  <a:lnTo>
                    <a:pt x="183" y="461"/>
                  </a:lnTo>
                  <a:lnTo>
                    <a:pt x="183" y="461"/>
                  </a:lnTo>
                  <a:lnTo>
                    <a:pt x="172" y="442"/>
                  </a:lnTo>
                  <a:lnTo>
                    <a:pt x="162" y="422"/>
                  </a:lnTo>
                  <a:lnTo>
                    <a:pt x="155" y="402"/>
                  </a:lnTo>
                  <a:lnTo>
                    <a:pt x="150" y="382"/>
                  </a:lnTo>
                  <a:lnTo>
                    <a:pt x="150" y="382"/>
                  </a:lnTo>
                  <a:lnTo>
                    <a:pt x="149" y="381"/>
                  </a:lnTo>
                  <a:lnTo>
                    <a:pt x="149" y="381"/>
                  </a:lnTo>
                  <a:lnTo>
                    <a:pt x="278" y="381"/>
                  </a:lnTo>
                  <a:lnTo>
                    <a:pt x="278" y="381"/>
                  </a:lnTo>
                  <a:close/>
                  <a:moveTo>
                    <a:pt x="417" y="381"/>
                  </a:moveTo>
                  <a:lnTo>
                    <a:pt x="417" y="381"/>
                  </a:lnTo>
                  <a:lnTo>
                    <a:pt x="417" y="382"/>
                  </a:lnTo>
                  <a:lnTo>
                    <a:pt x="417" y="382"/>
                  </a:lnTo>
                  <a:lnTo>
                    <a:pt x="412" y="402"/>
                  </a:lnTo>
                  <a:lnTo>
                    <a:pt x="404" y="422"/>
                  </a:lnTo>
                  <a:lnTo>
                    <a:pt x="395" y="442"/>
                  </a:lnTo>
                  <a:lnTo>
                    <a:pt x="384" y="461"/>
                  </a:lnTo>
                  <a:lnTo>
                    <a:pt x="384" y="461"/>
                  </a:lnTo>
                  <a:lnTo>
                    <a:pt x="384" y="461"/>
                  </a:lnTo>
                  <a:lnTo>
                    <a:pt x="384" y="461"/>
                  </a:lnTo>
                  <a:lnTo>
                    <a:pt x="290" y="461"/>
                  </a:lnTo>
                  <a:lnTo>
                    <a:pt x="290" y="461"/>
                  </a:lnTo>
                  <a:lnTo>
                    <a:pt x="290" y="381"/>
                  </a:lnTo>
                  <a:lnTo>
                    <a:pt x="290" y="381"/>
                  </a:lnTo>
                  <a:lnTo>
                    <a:pt x="417" y="381"/>
                  </a:lnTo>
                  <a:lnTo>
                    <a:pt x="417" y="381"/>
                  </a:lnTo>
                  <a:close/>
                  <a:moveTo>
                    <a:pt x="535" y="381"/>
                  </a:moveTo>
                  <a:lnTo>
                    <a:pt x="535" y="381"/>
                  </a:lnTo>
                  <a:lnTo>
                    <a:pt x="534" y="382"/>
                  </a:lnTo>
                  <a:lnTo>
                    <a:pt x="534" y="382"/>
                  </a:lnTo>
                  <a:lnTo>
                    <a:pt x="525" y="403"/>
                  </a:lnTo>
                  <a:lnTo>
                    <a:pt x="514" y="423"/>
                  </a:lnTo>
                  <a:lnTo>
                    <a:pt x="501" y="443"/>
                  </a:lnTo>
                  <a:lnTo>
                    <a:pt x="486" y="461"/>
                  </a:lnTo>
                  <a:lnTo>
                    <a:pt x="486" y="461"/>
                  </a:lnTo>
                  <a:lnTo>
                    <a:pt x="486" y="461"/>
                  </a:lnTo>
                  <a:lnTo>
                    <a:pt x="486" y="461"/>
                  </a:lnTo>
                  <a:lnTo>
                    <a:pt x="400" y="461"/>
                  </a:lnTo>
                  <a:lnTo>
                    <a:pt x="400" y="461"/>
                  </a:lnTo>
                  <a:lnTo>
                    <a:pt x="400" y="460"/>
                  </a:lnTo>
                  <a:lnTo>
                    <a:pt x="400" y="460"/>
                  </a:lnTo>
                  <a:lnTo>
                    <a:pt x="400" y="460"/>
                  </a:lnTo>
                  <a:lnTo>
                    <a:pt x="411" y="441"/>
                  </a:lnTo>
                  <a:lnTo>
                    <a:pt x="419" y="421"/>
                  </a:lnTo>
                  <a:lnTo>
                    <a:pt x="426" y="402"/>
                  </a:lnTo>
                  <a:lnTo>
                    <a:pt x="431" y="381"/>
                  </a:lnTo>
                  <a:lnTo>
                    <a:pt x="431" y="381"/>
                  </a:lnTo>
                  <a:lnTo>
                    <a:pt x="431" y="381"/>
                  </a:lnTo>
                  <a:lnTo>
                    <a:pt x="431" y="381"/>
                  </a:lnTo>
                  <a:lnTo>
                    <a:pt x="535" y="381"/>
                  </a:lnTo>
                  <a:lnTo>
                    <a:pt x="535" y="381"/>
                  </a:lnTo>
                  <a:close/>
                  <a:moveTo>
                    <a:pt x="176" y="475"/>
                  </a:moveTo>
                  <a:lnTo>
                    <a:pt x="176" y="475"/>
                  </a:lnTo>
                  <a:lnTo>
                    <a:pt x="176" y="475"/>
                  </a:lnTo>
                  <a:lnTo>
                    <a:pt x="176" y="475"/>
                  </a:lnTo>
                  <a:lnTo>
                    <a:pt x="191" y="495"/>
                  </a:lnTo>
                  <a:lnTo>
                    <a:pt x="208" y="513"/>
                  </a:lnTo>
                  <a:lnTo>
                    <a:pt x="227" y="531"/>
                  </a:lnTo>
                  <a:lnTo>
                    <a:pt x="247" y="548"/>
                  </a:lnTo>
                  <a:lnTo>
                    <a:pt x="247" y="548"/>
                  </a:lnTo>
                  <a:lnTo>
                    <a:pt x="253" y="551"/>
                  </a:lnTo>
                  <a:lnTo>
                    <a:pt x="253" y="551"/>
                  </a:lnTo>
                  <a:lnTo>
                    <a:pt x="247" y="550"/>
                  </a:lnTo>
                  <a:lnTo>
                    <a:pt x="247" y="550"/>
                  </a:lnTo>
                  <a:lnTo>
                    <a:pt x="247" y="550"/>
                  </a:lnTo>
                  <a:lnTo>
                    <a:pt x="226" y="546"/>
                  </a:lnTo>
                  <a:lnTo>
                    <a:pt x="205" y="541"/>
                  </a:lnTo>
                  <a:lnTo>
                    <a:pt x="185" y="534"/>
                  </a:lnTo>
                  <a:lnTo>
                    <a:pt x="165" y="525"/>
                  </a:lnTo>
                  <a:lnTo>
                    <a:pt x="146" y="515"/>
                  </a:lnTo>
                  <a:lnTo>
                    <a:pt x="129" y="504"/>
                  </a:lnTo>
                  <a:lnTo>
                    <a:pt x="111" y="491"/>
                  </a:lnTo>
                  <a:lnTo>
                    <a:pt x="95" y="476"/>
                  </a:lnTo>
                  <a:lnTo>
                    <a:pt x="95" y="476"/>
                  </a:lnTo>
                  <a:lnTo>
                    <a:pt x="94" y="475"/>
                  </a:lnTo>
                  <a:lnTo>
                    <a:pt x="94" y="475"/>
                  </a:lnTo>
                  <a:lnTo>
                    <a:pt x="176" y="475"/>
                  </a:lnTo>
                  <a:lnTo>
                    <a:pt x="176" y="475"/>
                  </a:lnTo>
                  <a:close/>
                  <a:moveTo>
                    <a:pt x="278" y="475"/>
                  </a:moveTo>
                  <a:lnTo>
                    <a:pt x="278" y="475"/>
                  </a:lnTo>
                  <a:lnTo>
                    <a:pt x="278" y="552"/>
                  </a:lnTo>
                  <a:lnTo>
                    <a:pt x="278" y="552"/>
                  </a:lnTo>
                  <a:lnTo>
                    <a:pt x="262" y="542"/>
                  </a:lnTo>
                  <a:lnTo>
                    <a:pt x="262" y="542"/>
                  </a:lnTo>
                  <a:lnTo>
                    <a:pt x="247" y="531"/>
                  </a:lnTo>
                  <a:lnTo>
                    <a:pt x="230" y="516"/>
                  </a:lnTo>
                  <a:lnTo>
                    <a:pt x="212" y="498"/>
                  </a:lnTo>
                  <a:lnTo>
                    <a:pt x="203" y="487"/>
                  </a:lnTo>
                  <a:lnTo>
                    <a:pt x="194" y="476"/>
                  </a:lnTo>
                  <a:lnTo>
                    <a:pt x="194" y="476"/>
                  </a:lnTo>
                  <a:lnTo>
                    <a:pt x="192" y="475"/>
                  </a:lnTo>
                  <a:lnTo>
                    <a:pt x="192" y="475"/>
                  </a:lnTo>
                  <a:lnTo>
                    <a:pt x="278" y="475"/>
                  </a:lnTo>
                  <a:lnTo>
                    <a:pt x="278" y="475"/>
                  </a:lnTo>
                  <a:close/>
                  <a:moveTo>
                    <a:pt x="374" y="475"/>
                  </a:moveTo>
                  <a:lnTo>
                    <a:pt x="374" y="475"/>
                  </a:lnTo>
                  <a:lnTo>
                    <a:pt x="373" y="476"/>
                  </a:lnTo>
                  <a:lnTo>
                    <a:pt x="373" y="476"/>
                  </a:lnTo>
                  <a:lnTo>
                    <a:pt x="364" y="487"/>
                  </a:lnTo>
                  <a:lnTo>
                    <a:pt x="355" y="498"/>
                  </a:lnTo>
                  <a:lnTo>
                    <a:pt x="337" y="516"/>
                  </a:lnTo>
                  <a:lnTo>
                    <a:pt x="320" y="531"/>
                  </a:lnTo>
                  <a:lnTo>
                    <a:pt x="305" y="542"/>
                  </a:lnTo>
                  <a:lnTo>
                    <a:pt x="305" y="542"/>
                  </a:lnTo>
                  <a:lnTo>
                    <a:pt x="290" y="552"/>
                  </a:lnTo>
                  <a:lnTo>
                    <a:pt x="290" y="552"/>
                  </a:lnTo>
                  <a:lnTo>
                    <a:pt x="290" y="475"/>
                  </a:lnTo>
                  <a:lnTo>
                    <a:pt x="290" y="475"/>
                  </a:lnTo>
                  <a:lnTo>
                    <a:pt x="374" y="475"/>
                  </a:lnTo>
                  <a:lnTo>
                    <a:pt x="374" y="475"/>
                  </a:lnTo>
                  <a:close/>
                  <a:moveTo>
                    <a:pt x="473" y="475"/>
                  </a:moveTo>
                  <a:lnTo>
                    <a:pt x="473" y="475"/>
                  </a:lnTo>
                  <a:lnTo>
                    <a:pt x="471" y="476"/>
                  </a:lnTo>
                  <a:lnTo>
                    <a:pt x="471" y="476"/>
                  </a:lnTo>
                  <a:lnTo>
                    <a:pt x="455" y="491"/>
                  </a:lnTo>
                  <a:lnTo>
                    <a:pt x="438" y="504"/>
                  </a:lnTo>
                  <a:lnTo>
                    <a:pt x="420" y="515"/>
                  </a:lnTo>
                  <a:lnTo>
                    <a:pt x="401" y="525"/>
                  </a:lnTo>
                  <a:lnTo>
                    <a:pt x="382" y="534"/>
                  </a:lnTo>
                  <a:lnTo>
                    <a:pt x="361" y="541"/>
                  </a:lnTo>
                  <a:lnTo>
                    <a:pt x="340" y="547"/>
                  </a:lnTo>
                  <a:lnTo>
                    <a:pt x="319" y="551"/>
                  </a:lnTo>
                  <a:lnTo>
                    <a:pt x="319" y="551"/>
                  </a:lnTo>
                  <a:lnTo>
                    <a:pt x="313" y="551"/>
                  </a:lnTo>
                  <a:lnTo>
                    <a:pt x="313" y="551"/>
                  </a:lnTo>
                  <a:lnTo>
                    <a:pt x="319" y="547"/>
                  </a:lnTo>
                  <a:lnTo>
                    <a:pt x="319" y="547"/>
                  </a:lnTo>
                  <a:lnTo>
                    <a:pt x="334" y="537"/>
                  </a:lnTo>
                  <a:lnTo>
                    <a:pt x="351" y="521"/>
                  </a:lnTo>
                  <a:lnTo>
                    <a:pt x="361" y="511"/>
                  </a:lnTo>
                  <a:lnTo>
                    <a:pt x="371" y="500"/>
                  </a:lnTo>
                  <a:lnTo>
                    <a:pt x="381" y="488"/>
                  </a:lnTo>
                  <a:lnTo>
                    <a:pt x="391" y="475"/>
                  </a:lnTo>
                  <a:lnTo>
                    <a:pt x="391" y="475"/>
                  </a:lnTo>
                  <a:lnTo>
                    <a:pt x="391" y="475"/>
                  </a:lnTo>
                  <a:lnTo>
                    <a:pt x="391" y="475"/>
                  </a:lnTo>
                  <a:lnTo>
                    <a:pt x="473" y="475"/>
                  </a:lnTo>
                  <a:lnTo>
                    <a:pt x="47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7"/>
            <p:cNvSpPr>
              <a:spLocks/>
            </p:cNvSpPr>
            <p:nvPr userDrawn="1"/>
          </p:nvSpPr>
          <p:spPr bwMode="auto">
            <a:xfrm>
              <a:off x="1658938" y="1789113"/>
              <a:ext cx="107950" cy="187325"/>
            </a:xfrm>
            <a:custGeom>
              <a:avLst/>
              <a:gdLst>
                <a:gd name="T0" fmla="*/ 68 w 68"/>
                <a:gd name="T1" fmla="*/ 1 h 118"/>
                <a:gd name="T2" fmla="*/ 68 w 68"/>
                <a:gd name="T3" fmla="*/ 1 h 118"/>
                <a:gd name="T4" fmla="*/ 66 w 68"/>
                <a:gd name="T5" fmla="*/ 2 h 118"/>
                <a:gd name="T6" fmla="*/ 65 w 68"/>
                <a:gd name="T7" fmla="*/ 4 h 118"/>
                <a:gd name="T8" fmla="*/ 62 w 68"/>
                <a:gd name="T9" fmla="*/ 8 h 118"/>
                <a:gd name="T10" fmla="*/ 57 w 68"/>
                <a:gd name="T11" fmla="*/ 24 h 118"/>
                <a:gd name="T12" fmla="*/ 36 w 68"/>
                <a:gd name="T13" fmla="*/ 95 h 118"/>
                <a:gd name="T14" fmla="*/ 36 w 68"/>
                <a:gd name="T15" fmla="*/ 95 h 118"/>
                <a:gd name="T16" fmla="*/ 34 w 68"/>
                <a:gd name="T17" fmla="*/ 104 h 118"/>
                <a:gd name="T18" fmla="*/ 33 w 68"/>
                <a:gd name="T19" fmla="*/ 110 h 118"/>
                <a:gd name="T20" fmla="*/ 34 w 68"/>
                <a:gd name="T21" fmla="*/ 114 h 118"/>
                <a:gd name="T22" fmla="*/ 35 w 68"/>
                <a:gd name="T23" fmla="*/ 117 h 118"/>
                <a:gd name="T24" fmla="*/ 35 w 68"/>
                <a:gd name="T25" fmla="*/ 118 h 118"/>
                <a:gd name="T26" fmla="*/ 0 w 68"/>
                <a:gd name="T27" fmla="*/ 118 h 118"/>
                <a:gd name="T28" fmla="*/ 0 w 68"/>
                <a:gd name="T29" fmla="*/ 117 h 118"/>
                <a:gd name="T30" fmla="*/ 0 w 68"/>
                <a:gd name="T31" fmla="*/ 117 h 118"/>
                <a:gd name="T32" fmla="*/ 4 w 68"/>
                <a:gd name="T33" fmla="*/ 114 h 118"/>
                <a:gd name="T34" fmla="*/ 6 w 68"/>
                <a:gd name="T35" fmla="*/ 111 h 118"/>
                <a:gd name="T36" fmla="*/ 9 w 68"/>
                <a:gd name="T37" fmla="*/ 105 h 118"/>
                <a:gd name="T38" fmla="*/ 11 w 68"/>
                <a:gd name="T39" fmla="*/ 96 h 118"/>
                <a:gd name="T40" fmla="*/ 32 w 68"/>
                <a:gd name="T41" fmla="*/ 25 h 118"/>
                <a:gd name="T42" fmla="*/ 32 w 68"/>
                <a:gd name="T43" fmla="*/ 25 h 118"/>
                <a:gd name="T44" fmla="*/ 34 w 68"/>
                <a:gd name="T45" fmla="*/ 15 h 118"/>
                <a:gd name="T46" fmla="*/ 35 w 68"/>
                <a:gd name="T47" fmla="*/ 9 h 118"/>
                <a:gd name="T48" fmla="*/ 35 w 68"/>
                <a:gd name="T49" fmla="*/ 5 h 118"/>
                <a:gd name="T50" fmla="*/ 34 w 68"/>
                <a:gd name="T51" fmla="*/ 1 h 118"/>
                <a:gd name="T52" fmla="*/ 34 w 68"/>
                <a:gd name="T53" fmla="*/ 0 h 118"/>
                <a:gd name="T54" fmla="*/ 68 w 68"/>
                <a:gd name="T55" fmla="*/ 0 h 118"/>
                <a:gd name="T56" fmla="*/ 68 w 68"/>
                <a:gd name="T5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 h="118">
                  <a:moveTo>
                    <a:pt x="68" y="1"/>
                  </a:moveTo>
                  <a:lnTo>
                    <a:pt x="68" y="1"/>
                  </a:lnTo>
                  <a:lnTo>
                    <a:pt x="66" y="2"/>
                  </a:lnTo>
                  <a:lnTo>
                    <a:pt x="65" y="4"/>
                  </a:lnTo>
                  <a:lnTo>
                    <a:pt x="62" y="8"/>
                  </a:lnTo>
                  <a:lnTo>
                    <a:pt x="57" y="24"/>
                  </a:lnTo>
                  <a:lnTo>
                    <a:pt x="36" y="95"/>
                  </a:lnTo>
                  <a:lnTo>
                    <a:pt x="36" y="95"/>
                  </a:lnTo>
                  <a:lnTo>
                    <a:pt x="34" y="104"/>
                  </a:lnTo>
                  <a:lnTo>
                    <a:pt x="33" y="110"/>
                  </a:lnTo>
                  <a:lnTo>
                    <a:pt x="34" y="114"/>
                  </a:lnTo>
                  <a:lnTo>
                    <a:pt x="35" y="117"/>
                  </a:lnTo>
                  <a:lnTo>
                    <a:pt x="35" y="118"/>
                  </a:lnTo>
                  <a:lnTo>
                    <a:pt x="0" y="118"/>
                  </a:lnTo>
                  <a:lnTo>
                    <a:pt x="0" y="117"/>
                  </a:lnTo>
                  <a:lnTo>
                    <a:pt x="0" y="117"/>
                  </a:lnTo>
                  <a:lnTo>
                    <a:pt x="4" y="114"/>
                  </a:lnTo>
                  <a:lnTo>
                    <a:pt x="6" y="111"/>
                  </a:lnTo>
                  <a:lnTo>
                    <a:pt x="9" y="105"/>
                  </a:lnTo>
                  <a:lnTo>
                    <a:pt x="11" y="96"/>
                  </a:lnTo>
                  <a:lnTo>
                    <a:pt x="32" y="25"/>
                  </a:lnTo>
                  <a:lnTo>
                    <a:pt x="32" y="25"/>
                  </a:lnTo>
                  <a:lnTo>
                    <a:pt x="34" y="15"/>
                  </a:lnTo>
                  <a:lnTo>
                    <a:pt x="35" y="9"/>
                  </a:lnTo>
                  <a:lnTo>
                    <a:pt x="35" y="5"/>
                  </a:lnTo>
                  <a:lnTo>
                    <a:pt x="34" y="1"/>
                  </a:lnTo>
                  <a:lnTo>
                    <a:pt x="34" y="0"/>
                  </a:lnTo>
                  <a:lnTo>
                    <a:pt x="68" y="0"/>
                  </a:ln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28"/>
            <p:cNvSpPr>
              <a:spLocks/>
            </p:cNvSpPr>
            <p:nvPr userDrawn="1"/>
          </p:nvSpPr>
          <p:spPr bwMode="auto">
            <a:xfrm>
              <a:off x="1289051" y="1785938"/>
              <a:ext cx="138113" cy="193675"/>
            </a:xfrm>
            <a:custGeom>
              <a:avLst/>
              <a:gdLst>
                <a:gd name="T0" fmla="*/ 8 w 87"/>
                <a:gd name="T1" fmla="*/ 90 h 122"/>
                <a:gd name="T2" fmla="*/ 10 w 87"/>
                <a:gd name="T3" fmla="*/ 101 h 122"/>
                <a:gd name="T4" fmla="*/ 16 w 87"/>
                <a:gd name="T5" fmla="*/ 109 h 122"/>
                <a:gd name="T6" fmla="*/ 25 w 87"/>
                <a:gd name="T7" fmla="*/ 113 h 122"/>
                <a:gd name="T8" fmla="*/ 38 w 87"/>
                <a:gd name="T9" fmla="*/ 114 h 122"/>
                <a:gd name="T10" fmla="*/ 42 w 87"/>
                <a:gd name="T11" fmla="*/ 113 h 122"/>
                <a:gd name="T12" fmla="*/ 50 w 87"/>
                <a:gd name="T13" fmla="*/ 110 h 122"/>
                <a:gd name="T14" fmla="*/ 55 w 87"/>
                <a:gd name="T15" fmla="*/ 104 h 122"/>
                <a:gd name="T16" fmla="*/ 58 w 87"/>
                <a:gd name="T17" fmla="*/ 97 h 122"/>
                <a:gd name="T18" fmla="*/ 58 w 87"/>
                <a:gd name="T19" fmla="*/ 94 h 122"/>
                <a:gd name="T20" fmla="*/ 54 w 87"/>
                <a:gd name="T21" fmla="*/ 82 h 122"/>
                <a:gd name="T22" fmla="*/ 43 w 87"/>
                <a:gd name="T23" fmla="*/ 72 h 122"/>
                <a:gd name="T24" fmla="*/ 38 w 87"/>
                <a:gd name="T25" fmla="*/ 68 h 122"/>
                <a:gd name="T26" fmla="*/ 22 w 87"/>
                <a:gd name="T27" fmla="*/ 54 h 122"/>
                <a:gd name="T28" fmla="*/ 17 w 87"/>
                <a:gd name="T29" fmla="*/ 46 h 122"/>
                <a:gd name="T30" fmla="*/ 16 w 87"/>
                <a:gd name="T31" fmla="*/ 36 h 122"/>
                <a:gd name="T32" fmla="*/ 17 w 87"/>
                <a:gd name="T33" fmla="*/ 29 h 122"/>
                <a:gd name="T34" fmla="*/ 22 w 87"/>
                <a:gd name="T35" fmla="*/ 15 h 122"/>
                <a:gd name="T36" fmla="*/ 33 w 87"/>
                <a:gd name="T37" fmla="*/ 6 h 122"/>
                <a:gd name="T38" fmla="*/ 48 w 87"/>
                <a:gd name="T39" fmla="*/ 1 h 122"/>
                <a:gd name="T40" fmla="*/ 56 w 87"/>
                <a:gd name="T41" fmla="*/ 0 h 122"/>
                <a:gd name="T42" fmla="*/ 77 w 87"/>
                <a:gd name="T43" fmla="*/ 2 h 122"/>
                <a:gd name="T44" fmla="*/ 87 w 87"/>
                <a:gd name="T45" fmla="*/ 5 h 122"/>
                <a:gd name="T46" fmla="*/ 80 w 87"/>
                <a:gd name="T47" fmla="*/ 27 h 122"/>
                <a:gd name="T48" fmla="*/ 77 w 87"/>
                <a:gd name="T49" fmla="*/ 17 h 122"/>
                <a:gd name="T50" fmla="*/ 73 w 87"/>
                <a:gd name="T51" fmla="*/ 11 h 122"/>
                <a:gd name="T52" fmla="*/ 65 w 87"/>
                <a:gd name="T53" fmla="*/ 8 h 122"/>
                <a:gd name="T54" fmla="*/ 55 w 87"/>
                <a:gd name="T55" fmla="*/ 8 h 122"/>
                <a:gd name="T56" fmla="*/ 50 w 87"/>
                <a:gd name="T57" fmla="*/ 8 h 122"/>
                <a:gd name="T58" fmla="*/ 44 w 87"/>
                <a:gd name="T59" fmla="*/ 12 h 122"/>
                <a:gd name="T60" fmla="*/ 39 w 87"/>
                <a:gd name="T61" fmla="*/ 17 h 122"/>
                <a:gd name="T62" fmla="*/ 37 w 87"/>
                <a:gd name="T63" fmla="*/ 28 h 122"/>
                <a:gd name="T64" fmla="*/ 38 w 87"/>
                <a:gd name="T65" fmla="*/ 34 h 122"/>
                <a:gd name="T66" fmla="*/ 45 w 87"/>
                <a:gd name="T67" fmla="*/ 44 h 122"/>
                <a:gd name="T68" fmla="*/ 57 w 87"/>
                <a:gd name="T69" fmla="*/ 52 h 122"/>
                <a:gd name="T70" fmla="*/ 66 w 87"/>
                <a:gd name="T71" fmla="*/ 58 h 122"/>
                <a:gd name="T72" fmla="*/ 77 w 87"/>
                <a:gd name="T73" fmla="*/ 69 h 122"/>
                <a:gd name="T74" fmla="*/ 80 w 87"/>
                <a:gd name="T75" fmla="*/ 79 h 122"/>
                <a:gd name="T76" fmla="*/ 81 w 87"/>
                <a:gd name="T77" fmla="*/ 84 h 122"/>
                <a:gd name="T78" fmla="*/ 77 w 87"/>
                <a:gd name="T79" fmla="*/ 100 h 122"/>
                <a:gd name="T80" fmla="*/ 68 w 87"/>
                <a:gd name="T81" fmla="*/ 112 h 122"/>
                <a:gd name="T82" fmla="*/ 54 w 87"/>
                <a:gd name="T83" fmla="*/ 120 h 122"/>
                <a:gd name="T84" fmla="*/ 35 w 87"/>
                <a:gd name="T85" fmla="*/ 122 h 122"/>
                <a:gd name="T86" fmla="*/ 24 w 87"/>
                <a:gd name="T87" fmla="*/ 121 h 122"/>
                <a:gd name="T88" fmla="*/ 6 w 87"/>
                <a:gd name="T89" fmla="*/ 116 h 122"/>
                <a:gd name="T90" fmla="*/ 0 w 87"/>
                <a:gd name="T91" fmla="*/ 112 h 122"/>
                <a:gd name="T92" fmla="*/ 8 w 87"/>
                <a:gd name="T93"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122">
                  <a:moveTo>
                    <a:pt x="8" y="90"/>
                  </a:moveTo>
                  <a:lnTo>
                    <a:pt x="8" y="90"/>
                  </a:lnTo>
                  <a:lnTo>
                    <a:pt x="9" y="96"/>
                  </a:lnTo>
                  <a:lnTo>
                    <a:pt x="10" y="101"/>
                  </a:lnTo>
                  <a:lnTo>
                    <a:pt x="13" y="106"/>
                  </a:lnTo>
                  <a:lnTo>
                    <a:pt x="16" y="109"/>
                  </a:lnTo>
                  <a:lnTo>
                    <a:pt x="20" y="112"/>
                  </a:lnTo>
                  <a:lnTo>
                    <a:pt x="25" y="113"/>
                  </a:lnTo>
                  <a:lnTo>
                    <a:pt x="31" y="114"/>
                  </a:lnTo>
                  <a:lnTo>
                    <a:pt x="38" y="114"/>
                  </a:lnTo>
                  <a:lnTo>
                    <a:pt x="38" y="114"/>
                  </a:lnTo>
                  <a:lnTo>
                    <a:pt x="42" y="113"/>
                  </a:lnTo>
                  <a:lnTo>
                    <a:pt x="46" y="112"/>
                  </a:lnTo>
                  <a:lnTo>
                    <a:pt x="50" y="110"/>
                  </a:lnTo>
                  <a:lnTo>
                    <a:pt x="53" y="107"/>
                  </a:lnTo>
                  <a:lnTo>
                    <a:pt x="55" y="104"/>
                  </a:lnTo>
                  <a:lnTo>
                    <a:pt x="57" y="101"/>
                  </a:lnTo>
                  <a:lnTo>
                    <a:pt x="58" y="97"/>
                  </a:lnTo>
                  <a:lnTo>
                    <a:pt x="58" y="94"/>
                  </a:lnTo>
                  <a:lnTo>
                    <a:pt x="58" y="94"/>
                  </a:lnTo>
                  <a:lnTo>
                    <a:pt x="57" y="88"/>
                  </a:lnTo>
                  <a:lnTo>
                    <a:pt x="54" y="82"/>
                  </a:lnTo>
                  <a:lnTo>
                    <a:pt x="50" y="77"/>
                  </a:lnTo>
                  <a:lnTo>
                    <a:pt x="43" y="72"/>
                  </a:lnTo>
                  <a:lnTo>
                    <a:pt x="38" y="68"/>
                  </a:lnTo>
                  <a:lnTo>
                    <a:pt x="38" y="68"/>
                  </a:lnTo>
                  <a:lnTo>
                    <a:pt x="29" y="62"/>
                  </a:lnTo>
                  <a:lnTo>
                    <a:pt x="22" y="54"/>
                  </a:lnTo>
                  <a:lnTo>
                    <a:pt x="20" y="51"/>
                  </a:lnTo>
                  <a:lnTo>
                    <a:pt x="17" y="46"/>
                  </a:lnTo>
                  <a:lnTo>
                    <a:pt x="16" y="41"/>
                  </a:lnTo>
                  <a:lnTo>
                    <a:pt x="16" y="36"/>
                  </a:lnTo>
                  <a:lnTo>
                    <a:pt x="16" y="36"/>
                  </a:lnTo>
                  <a:lnTo>
                    <a:pt x="17" y="29"/>
                  </a:lnTo>
                  <a:lnTo>
                    <a:pt x="19" y="22"/>
                  </a:lnTo>
                  <a:lnTo>
                    <a:pt x="22" y="15"/>
                  </a:lnTo>
                  <a:lnTo>
                    <a:pt x="27" y="10"/>
                  </a:lnTo>
                  <a:lnTo>
                    <a:pt x="33" y="6"/>
                  </a:lnTo>
                  <a:lnTo>
                    <a:pt x="40" y="3"/>
                  </a:lnTo>
                  <a:lnTo>
                    <a:pt x="48" y="1"/>
                  </a:lnTo>
                  <a:lnTo>
                    <a:pt x="56" y="0"/>
                  </a:lnTo>
                  <a:lnTo>
                    <a:pt x="56" y="0"/>
                  </a:lnTo>
                  <a:lnTo>
                    <a:pt x="67" y="0"/>
                  </a:lnTo>
                  <a:lnTo>
                    <a:pt x="77" y="2"/>
                  </a:lnTo>
                  <a:lnTo>
                    <a:pt x="77" y="2"/>
                  </a:lnTo>
                  <a:lnTo>
                    <a:pt x="87" y="5"/>
                  </a:lnTo>
                  <a:lnTo>
                    <a:pt x="82" y="27"/>
                  </a:lnTo>
                  <a:lnTo>
                    <a:pt x="80" y="27"/>
                  </a:lnTo>
                  <a:lnTo>
                    <a:pt x="80" y="27"/>
                  </a:lnTo>
                  <a:lnTo>
                    <a:pt x="77" y="17"/>
                  </a:lnTo>
                  <a:lnTo>
                    <a:pt x="75" y="14"/>
                  </a:lnTo>
                  <a:lnTo>
                    <a:pt x="73" y="11"/>
                  </a:lnTo>
                  <a:lnTo>
                    <a:pt x="70" y="9"/>
                  </a:lnTo>
                  <a:lnTo>
                    <a:pt x="65" y="8"/>
                  </a:lnTo>
                  <a:lnTo>
                    <a:pt x="61" y="7"/>
                  </a:lnTo>
                  <a:lnTo>
                    <a:pt x="55" y="8"/>
                  </a:lnTo>
                  <a:lnTo>
                    <a:pt x="55" y="8"/>
                  </a:lnTo>
                  <a:lnTo>
                    <a:pt x="50" y="8"/>
                  </a:lnTo>
                  <a:lnTo>
                    <a:pt x="47" y="10"/>
                  </a:lnTo>
                  <a:lnTo>
                    <a:pt x="44" y="12"/>
                  </a:lnTo>
                  <a:lnTo>
                    <a:pt x="41" y="14"/>
                  </a:lnTo>
                  <a:lnTo>
                    <a:pt x="39" y="17"/>
                  </a:lnTo>
                  <a:lnTo>
                    <a:pt x="38" y="21"/>
                  </a:lnTo>
                  <a:lnTo>
                    <a:pt x="37" y="28"/>
                  </a:lnTo>
                  <a:lnTo>
                    <a:pt x="37" y="28"/>
                  </a:lnTo>
                  <a:lnTo>
                    <a:pt x="38" y="34"/>
                  </a:lnTo>
                  <a:lnTo>
                    <a:pt x="40" y="39"/>
                  </a:lnTo>
                  <a:lnTo>
                    <a:pt x="45" y="44"/>
                  </a:lnTo>
                  <a:lnTo>
                    <a:pt x="52" y="48"/>
                  </a:lnTo>
                  <a:lnTo>
                    <a:pt x="57" y="52"/>
                  </a:lnTo>
                  <a:lnTo>
                    <a:pt x="57" y="52"/>
                  </a:lnTo>
                  <a:lnTo>
                    <a:pt x="66" y="58"/>
                  </a:lnTo>
                  <a:lnTo>
                    <a:pt x="74" y="65"/>
                  </a:lnTo>
                  <a:lnTo>
                    <a:pt x="77" y="69"/>
                  </a:lnTo>
                  <a:lnTo>
                    <a:pt x="79" y="74"/>
                  </a:lnTo>
                  <a:lnTo>
                    <a:pt x="80" y="79"/>
                  </a:lnTo>
                  <a:lnTo>
                    <a:pt x="81" y="84"/>
                  </a:lnTo>
                  <a:lnTo>
                    <a:pt x="81" y="84"/>
                  </a:lnTo>
                  <a:lnTo>
                    <a:pt x="80" y="93"/>
                  </a:lnTo>
                  <a:lnTo>
                    <a:pt x="77" y="100"/>
                  </a:lnTo>
                  <a:lnTo>
                    <a:pt x="73" y="107"/>
                  </a:lnTo>
                  <a:lnTo>
                    <a:pt x="68" y="112"/>
                  </a:lnTo>
                  <a:lnTo>
                    <a:pt x="62" y="116"/>
                  </a:lnTo>
                  <a:lnTo>
                    <a:pt x="54" y="120"/>
                  </a:lnTo>
                  <a:lnTo>
                    <a:pt x="45" y="122"/>
                  </a:lnTo>
                  <a:lnTo>
                    <a:pt x="35" y="122"/>
                  </a:lnTo>
                  <a:lnTo>
                    <a:pt x="35" y="122"/>
                  </a:lnTo>
                  <a:lnTo>
                    <a:pt x="24" y="121"/>
                  </a:lnTo>
                  <a:lnTo>
                    <a:pt x="14" y="119"/>
                  </a:lnTo>
                  <a:lnTo>
                    <a:pt x="6" y="116"/>
                  </a:lnTo>
                  <a:lnTo>
                    <a:pt x="0" y="112"/>
                  </a:lnTo>
                  <a:lnTo>
                    <a:pt x="0" y="112"/>
                  </a:lnTo>
                  <a:lnTo>
                    <a:pt x="6" y="90"/>
                  </a:lnTo>
                  <a:lnTo>
                    <a:pt x="8" y="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29"/>
            <p:cNvSpPr>
              <a:spLocks/>
            </p:cNvSpPr>
            <p:nvPr userDrawn="1"/>
          </p:nvSpPr>
          <p:spPr bwMode="auto">
            <a:xfrm>
              <a:off x="1760538" y="1789113"/>
              <a:ext cx="166688" cy="187325"/>
            </a:xfrm>
            <a:custGeom>
              <a:avLst/>
              <a:gdLst>
                <a:gd name="T0" fmla="*/ 105 w 105"/>
                <a:gd name="T1" fmla="*/ 0 h 118"/>
                <a:gd name="T2" fmla="*/ 105 w 105"/>
                <a:gd name="T3" fmla="*/ 0 h 118"/>
                <a:gd name="T4" fmla="*/ 98 w 105"/>
                <a:gd name="T5" fmla="*/ 22 h 118"/>
                <a:gd name="T6" fmla="*/ 97 w 105"/>
                <a:gd name="T7" fmla="*/ 22 h 118"/>
                <a:gd name="T8" fmla="*/ 97 w 105"/>
                <a:gd name="T9" fmla="*/ 22 h 118"/>
                <a:gd name="T10" fmla="*/ 95 w 105"/>
                <a:gd name="T11" fmla="*/ 16 h 118"/>
                <a:gd name="T12" fmla="*/ 92 w 105"/>
                <a:gd name="T13" fmla="*/ 13 h 118"/>
                <a:gd name="T14" fmla="*/ 88 w 105"/>
                <a:gd name="T15" fmla="*/ 10 h 118"/>
                <a:gd name="T16" fmla="*/ 84 w 105"/>
                <a:gd name="T17" fmla="*/ 9 h 118"/>
                <a:gd name="T18" fmla="*/ 76 w 105"/>
                <a:gd name="T19" fmla="*/ 8 h 118"/>
                <a:gd name="T20" fmla="*/ 69 w 105"/>
                <a:gd name="T21" fmla="*/ 8 h 118"/>
                <a:gd name="T22" fmla="*/ 68 w 105"/>
                <a:gd name="T23" fmla="*/ 8 h 118"/>
                <a:gd name="T24" fmla="*/ 68 w 105"/>
                <a:gd name="T25" fmla="*/ 8 h 118"/>
                <a:gd name="T26" fmla="*/ 64 w 105"/>
                <a:gd name="T27" fmla="*/ 9 h 118"/>
                <a:gd name="T28" fmla="*/ 61 w 105"/>
                <a:gd name="T29" fmla="*/ 10 h 118"/>
                <a:gd name="T30" fmla="*/ 59 w 105"/>
                <a:gd name="T31" fmla="*/ 12 h 118"/>
                <a:gd name="T32" fmla="*/ 58 w 105"/>
                <a:gd name="T33" fmla="*/ 16 h 118"/>
                <a:gd name="T34" fmla="*/ 48 w 105"/>
                <a:gd name="T35" fmla="*/ 55 h 118"/>
                <a:gd name="T36" fmla="*/ 51 w 105"/>
                <a:gd name="T37" fmla="*/ 55 h 118"/>
                <a:gd name="T38" fmla="*/ 51 w 105"/>
                <a:gd name="T39" fmla="*/ 55 h 118"/>
                <a:gd name="T40" fmla="*/ 62 w 105"/>
                <a:gd name="T41" fmla="*/ 55 h 118"/>
                <a:gd name="T42" fmla="*/ 71 w 105"/>
                <a:gd name="T43" fmla="*/ 55 h 118"/>
                <a:gd name="T44" fmla="*/ 78 w 105"/>
                <a:gd name="T45" fmla="*/ 53 h 118"/>
                <a:gd name="T46" fmla="*/ 81 w 105"/>
                <a:gd name="T47" fmla="*/ 52 h 118"/>
                <a:gd name="T48" fmla="*/ 83 w 105"/>
                <a:gd name="T49" fmla="*/ 50 h 118"/>
                <a:gd name="T50" fmla="*/ 84 w 105"/>
                <a:gd name="T51" fmla="*/ 50 h 118"/>
                <a:gd name="T52" fmla="*/ 78 w 105"/>
                <a:gd name="T53" fmla="*/ 71 h 118"/>
                <a:gd name="T54" fmla="*/ 77 w 105"/>
                <a:gd name="T55" fmla="*/ 71 h 118"/>
                <a:gd name="T56" fmla="*/ 77 w 105"/>
                <a:gd name="T57" fmla="*/ 71 h 118"/>
                <a:gd name="T58" fmla="*/ 75 w 105"/>
                <a:gd name="T59" fmla="*/ 68 h 118"/>
                <a:gd name="T60" fmla="*/ 73 w 105"/>
                <a:gd name="T61" fmla="*/ 66 h 118"/>
                <a:gd name="T62" fmla="*/ 70 w 105"/>
                <a:gd name="T63" fmla="*/ 65 h 118"/>
                <a:gd name="T64" fmla="*/ 67 w 105"/>
                <a:gd name="T65" fmla="*/ 64 h 118"/>
                <a:gd name="T66" fmla="*/ 58 w 105"/>
                <a:gd name="T67" fmla="*/ 63 h 118"/>
                <a:gd name="T68" fmla="*/ 48 w 105"/>
                <a:gd name="T69" fmla="*/ 63 h 118"/>
                <a:gd name="T70" fmla="*/ 45 w 105"/>
                <a:gd name="T71" fmla="*/ 63 h 118"/>
                <a:gd name="T72" fmla="*/ 36 w 105"/>
                <a:gd name="T73" fmla="*/ 95 h 118"/>
                <a:gd name="T74" fmla="*/ 36 w 105"/>
                <a:gd name="T75" fmla="*/ 95 h 118"/>
                <a:gd name="T76" fmla="*/ 34 w 105"/>
                <a:gd name="T77" fmla="*/ 103 h 118"/>
                <a:gd name="T78" fmla="*/ 32 w 105"/>
                <a:gd name="T79" fmla="*/ 109 h 118"/>
                <a:gd name="T80" fmla="*/ 33 w 105"/>
                <a:gd name="T81" fmla="*/ 114 h 118"/>
                <a:gd name="T82" fmla="*/ 34 w 105"/>
                <a:gd name="T83" fmla="*/ 117 h 118"/>
                <a:gd name="T84" fmla="*/ 34 w 105"/>
                <a:gd name="T85" fmla="*/ 118 h 118"/>
                <a:gd name="T86" fmla="*/ 0 w 105"/>
                <a:gd name="T87" fmla="*/ 118 h 118"/>
                <a:gd name="T88" fmla="*/ 0 w 105"/>
                <a:gd name="T89" fmla="*/ 117 h 118"/>
                <a:gd name="T90" fmla="*/ 0 w 105"/>
                <a:gd name="T91" fmla="*/ 117 h 118"/>
                <a:gd name="T92" fmla="*/ 3 w 105"/>
                <a:gd name="T93" fmla="*/ 114 h 118"/>
                <a:gd name="T94" fmla="*/ 6 w 105"/>
                <a:gd name="T95" fmla="*/ 110 h 118"/>
                <a:gd name="T96" fmla="*/ 8 w 105"/>
                <a:gd name="T97" fmla="*/ 104 h 118"/>
                <a:gd name="T98" fmla="*/ 11 w 105"/>
                <a:gd name="T99" fmla="*/ 96 h 118"/>
                <a:gd name="T100" fmla="*/ 32 w 105"/>
                <a:gd name="T101" fmla="*/ 24 h 118"/>
                <a:gd name="T102" fmla="*/ 32 w 105"/>
                <a:gd name="T103" fmla="*/ 24 h 118"/>
                <a:gd name="T104" fmla="*/ 34 w 105"/>
                <a:gd name="T105" fmla="*/ 15 h 118"/>
                <a:gd name="T106" fmla="*/ 35 w 105"/>
                <a:gd name="T107" fmla="*/ 9 h 118"/>
                <a:gd name="T108" fmla="*/ 35 w 105"/>
                <a:gd name="T109" fmla="*/ 5 h 118"/>
                <a:gd name="T110" fmla="*/ 33 w 105"/>
                <a:gd name="T111" fmla="*/ 1 h 118"/>
                <a:gd name="T112" fmla="*/ 33 w 105"/>
                <a:gd name="T113" fmla="*/ 0 h 118"/>
                <a:gd name="T114" fmla="*/ 105 w 105"/>
                <a:gd name="T11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8">
                  <a:moveTo>
                    <a:pt x="105" y="0"/>
                  </a:moveTo>
                  <a:lnTo>
                    <a:pt x="105" y="0"/>
                  </a:lnTo>
                  <a:lnTo>
                    <a:pt x="98" y="22"/>
                  </a:lnTo>
                  <a:lnTo>
                    <a:pt x="97" y="22"/>
                  </a:lnTo>
                  <a:lnTo>
                    <a:pt x="97" y="22"/>
                  </a:lnTo>
                  <a:lnTo>
                    <a:pt x="95" y="16"/>
                  </a:lnTo>
                  <a:lnTo>
                    <a:pt x="92" y="13"/>
                  </a:lnTo>
                  <a:lnTo>
                    <a:pt x="88" y="10"/>
                  </a:lnTo>
                  <a:lnTo>
                    <a:pt x="84" y="9"/>
                  </a:lnTo>
                  <a:lnTo>
                    <a:pt x="76" y="8"/>
                  </a:lnTo>
                  <a:lnTo>
                    <a:pt x="69" y="8"/>
                  </a:lnTo>
                  <a:lnTo>
                    <a:pt x="68" y="8"/>
                  </a:lnTo>
                  <a:lnTo>
                    <a:pt x="68" y="8"/>
                  </a:lnTo>
                  <a:lnTo>
                    <a:pt x="64" y="9"/>
                  </a:lnTo>
                  <a:lnTo>
                    <a:pt x="61" y="10"/>
                  </a:lnTo>
                  <a:lnTo>
                    <a:pt x="59" y="12"/>
                  </a:lnTo>
                  <a:lnTo>
                    <a:pt x="58" y="16"/>
                  </a:lnTo>
                  <a:lnTo>
                    <a:pt x="48" y="55"/>
                  </a:lnTo>
                  <a:lnTo>
                    <a:pt x="51" y="55"/>
                  </a:lnTo>
                  <a:lnTo>
                    <a:pt x="51" y="55"/>
                  </a:lnTo>
                  <a:lnTo>
                    <a:pt x="62" y="55"/>
                  </a:lnTo>
                  <a:lnTo>
                    <a:pt x="71" y="55"/>
                  </a:lnTo>
                  <a:lnTo>
                    <a:pt x="78" y="53"/>
                  </a:lnTo>
                  <a:lnTo>
                    <a:pt x="81" y="52"/>
                  </a:lnTo>
                  <a:lnTo>
                    <a:pt x="83" y="50"/>
                  </a:lnTo>
                  <a:lnTo>
                    <a:pt x="84" y="50"/>
                  </a:lnTo>
                  <a:lnTo>
                    <a:pt x="78" y="71"/>
                  </a:lnTo>
                  <a:lnTo>
                    <a:pt x="77" y="71"/>
                  </a:lnTo>
                  <a:lnTo>
                    <a:pt x="77" y="71"/>
                  </a:lnTo>
                  <a:lnTo>
                    <a:pt x="75" y="68"/>
                  </a:lnTo>
                  <a:lnTo>
                    <a:pt x="73" y="66"/>
                  </a:lnTo>
                  <a:lnTo>
                    <a:pt x="70" y="65"/>
                  </a:lnTo>
                  <a:lnTo>
                    <a:pt x="67" y="64"/>
                  </a:lnTo>
                  <a:lnTo>
                    <a:pt x="58" y="63"/>
                  </a:lnTo>
                  <a:lnTo>
                    <a:pt x="48" y="63"/>
                  </a:lnTo>
                  <a:lnTo>
                    <a:pt x="45" y="63"/>
                  </a:lnTo>
                  <a:lnTo>
                    <a:pt x="36" y="95"/>
                  </a:lnTo>
                  <a:lnTo>
                    <a:pt x="36" y="95"/>
                  </a:lnTo>
                  <a:lnTo>
                    <a:pt x="34" y="103"/>
                  </a:lnTo>
                  <a:lnTo>
                    <a:pt x="32" y="109"/>
                  </a:lnTo>
                  <a:lnTo>
                    <a:pt x="33" y="114"/>
                  </a:lnTo>
                  <a:lnTo>
                    <a:pt x="34" y="117"/>
                  </a:lnTo>
                  <a:lnTo>
                    <a:pt x="34" y="118"/>
                  </a:lnTo>
                  <a:lnTo>
                    <a:pt x="0" y="118"/>
                  </a:lnTo>
                  <a:lnTo>
                    <a:pt x="0" y="117"/>
                  </a:lnTo>
                  <a:lnTo>
                    <a:pt x="0" y="117"/>
                  </a:lnTo>
                  <a:lnTo>
                    <a:pt x="3" y="114"/>
                  </a:lnTo>
                  <a:lnTo>
                    <a:pt x="6" y="110"/>
                  </a:lnTo>
                  <a:lnTo>
                    <a:pt x="8" y="104"/>
                  </a:lnTo>
                  <a:lnTo>
                    <a:pt x="11" y="96"/>
                  </a:lnTo>
                  <a:lnTo>
                    <a:pt x="32" y="24"/>
                  </a:lnTo>
                  <a:lnTo>
                    <a:pt x="32" y="24"/>
                  </a:lnTo>
                  <a:lnTo>
                    <a:pt x="34" y="15"/>
                  </a:lnTo>
                  <a:lnTo>
                    <a:pt x="35" y="9"/>
                  </a:lnTo>
                  <a:lnTo>
                    <a:pt x="35" y="5"/>
                  </a:lnTo>
                  <a:lnTo>
                    <a:pt x="33" y="1"/>
                  </a:lnTo>
                  <a:lnTo>
                    <a:pt x="33" y="0"/>
                  </a:lnTo>
                  <a:lnTo>
                    <a:pt x="10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30"/>
            <p:cNvSpPr>
              <a:spLocks/>
            </p:cNvSpPr>
            <p:nvPr userDrawn="1"/>
          </p:nvSpPr>
          <p:spPr bwMode="auto">
            <a:xfrm>
              <a:off x="1925638" y="1789113"/>
              <a:ext cx="150813" cy="187325"/>
            </a:xfrm>
            <a:custGeom>
              <a:avLst/>
              <a:gdLst>
                <a:gd name="T0" fmla="*/ 95 w 95"/>
                <a:gd name="T1" fmla="*/ 0 h 118"/>
                <a:gd name="T2" fmla="*/ 95 w 95"/>
                <a:gd name="T3" fmla="*/ 0 h 118"/>
                <a:gd name="T4" fmla="*/ 89 w 95"/>
                <a:gd name="T5" fmla="*/ 22 h 118"/>
                <a:gd name="T6" fmla="*/ 87 w 95"/>
                <a:gd name="T7" fmla="*/ 22 h 118"/>
                <a:gd name="T8" fmla="*/ 87 w 95"/>
                <a:gd name="T9" fmla="*/ 22 h 118"/>
                <a:gd name="T10" fmla="*/ 85 w 95"/>
                <a:gd name="T11" fmla="*/ 16 h 118"/>
                <a:gd name="T12" fmla="*/ 82 w 95"/>
                <a:gd name="T13" fmla="*/ 13 h 118"/>
                <a:gd name="T14" fmla="*/ 78 w 95"/>
                <a:gd name="T15" fmla="*/ 11 h 118"/>
                <a:gd name="T16" fmla="*/ 75 w 95"/>
                <a:gd name="T17" fmla="*/ 9 h 118"/>
                <a:gd name="T18" fmla="*/ 67 w 95"/>
                <a:gd name="T19" fmla="*/ 8 h 118"/>
                <a:gd name="T20" fmla="*/ 61 w 95"/>
                <a:gd name="T21" fmla="*/ 8 h 118"/>
                <a:gd name="T22" fmla="*/ 60 w 95"/>
                <a:gd name="T23" fmla="*/ 8 h 118"/>
                <a:gd name="T24" fmla="*/ 35 w 95"/>
                <a:gd name="T25" fmla="*/ 95 h 118"/>
                <a:gd name="T26" fmla="*/ 35 w 95"/>
                <a:gd name="T27" fmla="*/ 95 h 118"/>
                <a:gd name="T28" fmla="*/ 32 w 95"/>
                <a:gd name="T29" fmla="*/ 110 h 118"/>
                <a:gd name="T30" fmla="*/ 32 w 95"/>
                <a:gd name="T31" fmla="*/ 114 h 118"/>
                <a:gd name="T32" fmla="*/ 34 w 95"/>
                <a:gd name="T33" fmla="*/ 117 h 118"/>
                <a:gd name="T34" fmla="*/ 34 w 95"/>
                <a:gd name="T35" fmla="*/ 118 h 118"/>
                <a:gd name="T36" fmla="*/ 0 w 95"/>
                <a:gd name="T37" fmla="*/ 118 h 118"/>
                <a:gd name="T38" fmla="*/ 0 w 95"/>
                <a:gd name="T39" fmla="*/ 117 h 118"/>
                <a:gd name="T40" fmla="*/ 0 w 95"/>
                <a:gd name="T41" fmla="*/ 117 h 118"/>
                <a:gd name="T42" fmla="*/ 4 w 95"/>
                <a:gd name="T43" fmla="*/ 114 h 118"/>
                <a:gd name="T44" fmla="*/ 6 w 95"/>
                <a:gd name="T45" fmla="*/ 110 h 118"/>
                <a:gd name="T46" fmla="*/ 8 w 95"/>
                <a:gd name="T47" fmla="*/ 104 h 118"/>
                <a:gd name="T48" fmla="*/ 11 w 95"/>
                <a:gd name="T49" fmla="*/ 95 h 118"/>
                <a:gd name="T50" fmla="*/ 36 w 95"/>
                <a:gd name="T51" fmla="*/ 8 h 118"/>
                <a:gd name="T52" fmla="*/ 33 w 95"/>
                <a:gd name="T53" fmla="*/ 8 h 118"/>
                <a:gd name="T54" fmla="*/ 33 w 95"/>
                <a:gd name="T55" fmla="*/ 8 h 118"/>
                <a:gd name="T56" fmla="*/ 26 w 95"/>
                <a:gd name="T57" fmla="*/ 8 h 118"/>
                <a:gd name="T58" fmla="*/ 19 w 95"/>
                <a:gd name="T59" fmla="*/ 9 h 118"/>
                <a:gd name="T60" fmla="*/ 15 w 95"/>
                <a:gd name="T61" fmla="*/ 11 h 118"/>
                <a:gd name="T62" fmla="*/ 11 w 95"/>
                <a:gd name="T63" fmla="*/ 13 h 118"/>
                <a:gd name="T64" fmla="*/ 7 w 95"/>
                <a:gd name="T65" fmla="*/ 16 h 118"/>
                <a:gd name="T66" fmla="*/ 3 w 95"/>
                <a:gd name="T67" fmla="*/ 22 h 118"/>
                <a:gd name="T68" fmla="*/ 1 w 95"/>
                <a:gd name="T69" fmla="*/ 22 h 118"/>
                <a:gd name="T70" fmla="*/ 1 w 95"/>
                <a:gd name="T71" fmla="*/ 22 h 118"/>
                <a:gd name="T72" fmla="*/ 8 w 95"/>
                <a:gd name="T73" fmla="*/ 0 h 118"/>
                <a:gd name="T74" fmla="*/ 95 w 95"/>
                <a:gd name="T7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118">
                  <a:moveTo>
                    <a:pt x="95" y="0"/>
                  </a:moveTo>
                  <a:lnTo>
                    <a:pt x="95" y="0"/>
                  </a:lnTo>
                  <a:lnTo>
                    <a:pt x="89" y="22"/>
                  </a:lnTo>
                  <a:lnTo>
                    <a:pt x="87" y="22"/>
                  </a:lnTo>
                  <a:lnTo>
                    <a:pt x="87" y="22"/>
                  </a:lnTo>
                  <a:lnTo>
                    <a:pt x="85" y="16"/>
                  </a:lnTo>
                  <a:lnTo>
                    <a:pt x="82" y="13"/>
                  </a:lnTo>
                  <a:lnTo>
                    <a:pt x="78" y="11"/>
                  </a:lnTo>
                  <a:lnTo>
                    <a:pt x="75" y="9"/>
                  </a:lnTo>
                  <a:lnTo>
                    <a:pt x="67" y="8"/>
                  </a:lnTo>
                  <a:lnTo>
                    <a:pt x="61" y="8"/>
                  </a:lnTo>
                  <a:lnTo>
                    <a:pt x="60" y="8"/>
                  </a:lnTo>
                  <a:lnTo>
                    <a:pt x="35" y="95"/>
                  </a:lnTo>
                  <a:lnTo>
                    <a:pt x="35" y="95"/>
                  </a:lnTo>
                  <a:lnTo>
                    <a:pt x="32" y="110"/>
                  </a:lnTo>
                  <a:lnTo>
                    <a:pt x="32" y="114"/>
                  </a:lnTo>
                  <a:lnTo>
                    <a:pt x="34" y="117"/>
                  </a:lnTo>
                  <a:lnTo>
                    <a:pt x="34" y="118"/>
                  </a:lnTo>
                  <a:lnTo>
                    <a:pt x="0" y="118"/>
                  </a:lnTo>
                  <a:lnTo>
                    <a:pt x="0" y="117"/>
                  </a:lnTo>
                  <a:lnTo>
                    <a:pt x="0" y="117"/>
                  </a:lnTo>
                  <a:lnTo>
                    <a:pt x="4" y="114"/>
                  </a:lnTo>
                  <a:lnTo>
                    <a:pt x="6" y="110"/>
                  </a:lnTo>
                  <a:lnTo>
                    <a:pt x="8" y="104"/>
                  </a:lnTo>
                  <a:lnTo>
                    <a:pt x="11" y="95"/>
                  </a:lnTo>
                  <a:lnTo>
                    <a:pt x="36" y="8"/>
                  </a:lnTo>
                  <a:lnTo>
                    <a:pt x="33" y="8"/>
                  </a:lnTo>
                  <a:lnTo>
                    <a:pt x="33" y="8"/>
                  </a:lnTo>
                  <a:lnTo>
                    <a:pt x="26" y="8"/>
                  </a:lnTo>
                  <a:lnTo>
                    <a:pt x="19" y="9"/>
                  </a:lnTo>
                  <a:lnTo>
                    <a:pt x="15" y="11"/>
                  </a:lnTo>
                  <a:lnTo>
                    <a:pt x="11" y="13"/>
                  </a:lnTo>
                  <a:lnTo>
                    <a:pt x="7" y="16"/>
                  </a:lnTo>
                  <a:lnTo>
                    <a:pt x="3" y="22"/>
                  </a:lnTo>
                  <a:lnTo>
                    <a:pt x="1" y="22"/>
                  </a:lnTo>
                  <a:lnTo>
                    <a:pt x="1" y="22"/>
                  </a:lnTo>
                  <a:lnTo>
                    <a:pt x="8" y="0"/>
                  </a:lnTo>
                  <a:lnTo>
                    <a:pt x="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31"/>
            <p:cNvSpPr>
              <a:spLocks/>
            </p:cNvSpPr>
            <p:nvPr userDrawn="1"/>
          </p:nvSpPr>
          <p:spPr bwMode="auto">
            <a:xfrm>
              <a:off x="1447801" y="1789113"/>
              <a:ext cx="238125" cy="187325"/>
            </a:xfrm>
            <a:custGeom>
              <a:avLst/>
              <a:gdLst>
                <a:gd name="T0" fmla="*/ 150 w 150"/>
                <a:gd name="T1" fmla="*/ 1 h 118"/>
                <a:gd name="T2" fmla="*/ 150 w 150"/>
                <a:gd name="T3" fmla="*/ 1 h 118"/>
                <a:gd name="T4" fmla="*/ 147 w 150"/>
                <a:gd name="T5" fmla="*/ 5 h 118"/>
                <a:gd name="T6" fmla="*/ 144 w 150"/>
                <a:gd name="T7" fmla="*/ 9 h 118"/>
                <a:gd name="T8" fmla="*/ 136 w 150"/>
                <a:gd name="T9" fmla="*/ 23 h 118"/>
                <a:gd name="T10" fmla="*/ 136 w 150"/>
                <a:gd name="T11" fmla="*/ 23 h 118"/>
                <a:gd name="T12" fmla="*/ 108 w 150"/>
                <a:gd name="T13" fmla="*/ 76 h 118"/>
                <a:gd name="T14" fmla="*/ 87 w 150"/>
                <a:gd name="T15" fmla="*/ 118 h 118"/>
                <a:gd name="T16" fmla="*/ 74 w 150"/>
                <a:gd name="T17" fmla="*/ 118 h 118"/>
                <a:gd name="T18" fmla="*/ 67 w 150"/>
                <a:gd name="T19" fmla="*/ 44 h 118"/>
                <a:gd name="T20" fmla="*/ 66 w 150"/>
                <a:gd name="T21" fmla="*/ 44 h 118"/>
                <a:gd name="T22" fmla="*/ 26 w 150"/>
                <a:gd name="T23" fmla="*/ 118 h 118"/>
                <a:gd name="T24" fmla="*/ 15 w 150"/>
                <a:gd name="T25" fmla="*/ 118 h 118"/>
                <a:gd name="T26" fmla="*/ 5 w 150"/>
                <a:gd name="T27" fmla="*/ 24 h 118"/>
                <a:gd name="T28" fmla="*/ 5 w 150"/>
                <a:gd name="T29" fmla="*/ 24 h 118"/>
                <a:gd name="T30" fmla="*/ 4 w 150"/>
                <a:gd name="T31" fmla="*/ 9 h 118"/>
                <a:gd name="T32" fmla="*/ 2 w 150"/>
                <a:gd name="T33" fmla="*/ 5 h 118"/>
                <a:gd name="T34" fmla="*/ 0 w 150"/>
                <a:gd name="T35" fmla="*/ 1 h 118"/>
                <a:gd name="T36" fmla="*/ 0 w 150"/>
                <a:gd name="T37" fmla="*/ 0 h 118"/>
                <a:gd name="T38" fmla="*/ 33 w 150"/>
                <a:gd name="T39" fmla="*/ 0 h 118"/>
                <a:gd name="T40" fmla="*/ 33 w 150"/>
                <a:gd name="T41" fmla="*/ 1 h 118"/>
                <a:gd name="T42" fmla="*/ 33 w 150"/>
                <a:gd name="T43" fmla="*/ 1 h 118"/>
                <a:gd name="T44" fmla="*/ 31 w 150"/>
                <a:gd name="T45" fmla="*/ 5 h 118"/>
                <a:gd name="T46" fmla="*/ 29 w 150"/>
                <a:gd name="T47" fmla="*/ 9 h 118"/>
                <a:gd name="T48" fmla="*/ 29 w 150"/>
                <a:gd name="T49" fmla="*/ 14 h 118"/>
                <a:gd name="T50" fmla="*/ 29 w 150"/>
                <a:gd name="T51" fmla="*/ 23 h 118"/>
                <a:gd name="T52" fmla="*/ 35 w 150"/>
                <a:gd name="T53" fmla="*/ 79 h 118"/>
                <a:gd name="T54" fmla="*/ 35 w 150"/>
                <a:gd name="T55" fmla="*/ 79 h 118"/>
                <a:gd name="T56" fmla="*/ 77 w 150"/>
                <a:gd name="T57" fmla="*/ 1 h 118"/>
                <a:gd name="T58" fmla="*/ 86 w 150"/>
                <a:gd name="T59" fmla="*/ 1 h 118"/>
                <a:gd name="T60" fmla="*/ 93 w 150"/>
                <a:gd name="T61" fmla="*/ 79 h 118"/>
                <a:gd name="T62" fmla="*/ 94 w 150"/>
                <a:gd name="T63" fmla="*/ 79 h 118"/>
                <a:gd name="T64" fmla="*/ 94 w 150"/>
                <a:gd name="T65" fmla="*/ 79 h 118"/>
                <a:gd name="T66" fmla="*/ 124 w 150"/>
                <a:gd name="T67" fmla="*/ 21 h 118"/>
                <a:gd name="T68" fmla="*/ 124 w 150"/>
                <a:gd name="T69" fmla="*/ 21 h 118"/>
                <a:gd name="T70" fmla="*/ 128 w 150"/>
                <a:gd name="T71" fmla="*/ 12 h 118"/>
                <a:gd name="T72" fmla="*/ 129 w 150"/>
                <a:gd name="T73" fmla="*/ 6 h 118"/>
                <a:gd name="T74" fmla="*/ 129 w 150"/>
                <a:gd name="T75" fmla="*/ 3 h 118"/>
                <a:gd name="T76" fmla="*/ 128 w 150"/>
                <a:gd name="T77" fmla="*/ 1 h 118"/>
                <a:gd name="T78" fmla="*/ 128 w 150"/>
                <a:gd name="T79" fmla="*/ 0 h 118"/>
                <a:gd name="T80" fmla="*/ 150 w 150"/>
                <a:gd name="T81" fmla="*/ 0 h 118"/>
                <a:gd name="T82" fmla="*/ 150 w 150"/>
                <a:gd name="T83"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18">
                  <a:moveTo>
                    <a:pt x="150" y="1"/>
                  </a:moveTo>
                  <a:lnTo>
                    <a:pt x="150" y="1"/>
                  </a:lnTo>
                  <a:lnTo>
                    <a:pt x="147" y="5"/>
                  </a:lnTo>
                  <a:lnTo>
                    <a:pt x="144" y="9"/>
                  </a:lnTo>
                  <a:lnTo>
                    <a:pt x="136" y="23"/>
                  </a:lnTo>
                  <a:lnTo>
                    <a:pt x="136" y="23"/>
                  </a:lnTo>
                  <a:lnTo>
                    <a:pt x="108" y="76"/>
                  </a:lnTo>
                  <a:lnTo>
                    <a:pt x="87" y="118"/>
                  </a:lnTo>
                  <a:lnTo>
                    <a:pt x="74" y="118"/>
                  </a:lnTo>
                  <a:lnTo>
                    <a:pt x="67" y="44"/>
                  </a:lnTo>
                  <a:lnTo>
                    <a:pt x="66" y="44"/>
                  </a:lnTo>
                  <a:lnTo>
                    <a:pt x="26" y="118"/>
                  </a:lnTo>
                  <a:lnTo>
                    <a:pt x="15" y="118"/>
                  </a:lnTo>
                  <a:lnTo>
                    <a:pt x="5" y="24"/>
                  </a:lnTo>
                  <a:lnTo>
                    <a:pt x="5" y="24"/>
                  </a:lnTo>
                  <a:lnTo>
                    <a:pt x="4" y="9"/>
                  </a:lnTo>
                  <a:lnTo>
                    <a:pt x="2" y="5"/>
                  </a:lnTo>
                  <a:lnTo>
                    <a:pt x="0" y="1"/>
                  </a:lnTo>
                  <a:lnTo>
                    <a:pt x="0" y="0"/>
                  </a:lnTo>
                  <a:lnTo>
                    <a:pt x="33" y="0"/>
                  </a:lnTo>
                  <a:lnTo>
                    <a:pt x="33" y="1"/>
                  </a:lnTo>
                  <a:lnTo>
                    <a:pt x="33" y="1"/>
                  </a:lnTo>
                  <a:lnTo>
                    <a:pt x="31" y="5"/>
                  </a:lnTo>
                  <a:lnTo>
                    <a:pt x="29" y="9"/>
                  </a:lnTo>
                  <a:lnTo>
                    <a:pt x="29" y="14"/>
                  </a:lnTo>
                  <a:lnTo>
                    <a:pt x="29" y="23"/>
                  </a:lnTo>
                  <a:lnTo>
                    <a:pt x="35" y="79"/>
                  </a:lnTo>
                  <a:lnTo>
                    <a:pt x="35" y="79"/>
                  </a:lnTo>
                  <a:lnTo>
                    <a:pt x="77" y="1"/>
                  </a:lnTo>
                  <a:lnTo>
                    <a:pt x="86" y="1"/>
                  </a:lnTo>
                  <a:lnTo>
                    <a:pt x="93" y="79"/>
                  </a:lnTo>
                  <a:lnTo>
                    <a:pt x="94" y="79"/>
                  </a:lnTo>
                  <a:lnTo>
                    <a:pt x="94" y="79"/>
                  </a:lnTo>
                  <a:lnTo>
                    <a:pt x="124" y="21"/>
                  </a:lnTo>
                  <a:lnTo>
                    <a:pt x="124" y="21"/>
                  </a:lnTo>
                  <a:lnTo>
                    <a:pt x="128" y="12"/>
                  </a:lnTo>
                  <a:lnTo>
                    <a:pt x="129" y="6"/>
                  </a:lnTo>
                  <a:lnTo>
                    <a:pt x="129" y="3"/>
                  </a:lnTo>
                  <a:lnTo>
                    <a:pt x="128" y="1"/>
                  </a:lnTo>
                  <a:lnTo>
                    <a:pt x="128" y="0"/>
                  </a:lnTo>
                  <a:lnTo>
                    <a:pt x="150" y="0"/>
                  </a:lnTo>
                  <a:lnTo>
                    <a:pt x="15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6981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42593" y="5632433"/>
            <a:ext cx="2430304" cy="323541"/>
          </a:xfrm>
          <a:prstGeom prst="rect">
            <a:avLst/>
          </a:prstGeom>
        </p:spPr>
        <p:txBody>
          <a:bodyPr/>
          <a:lstStyle/>
          <a:p>
            <a:fld id="{3EEC0300-C612-564A-9DF2-EA0521BA90EE}" type="datetimeFigureOut">
              <a:rPr lang="en-US" smtClean="0"/>
              <a:t>8/6/18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30E2F-B0F4-B64A-92D4-93F16C8271DF}" type="slidenum">
              <a:rPr lang="en-US" smtClean="0"/>
              <a:t>‹#›</a:t>
            </a:fld>
            <a:endParaRPr lang="en-US"/>
          </a:p>
        </p:txBody>
      </p:sp>
    </p:spTree>
    <p:extLst>
      <p:ext uri="{BB962C8B-B14F-4D97-AF65-F5344CB8AC3E}">
        <p14:creationId xmlns:p14="http://schemas.microsoft.com/office/powerpoint/2010/main" val="466303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50169" y="994538"/>
            <a:ext cx="8101013" cy="2115679"/>
          </a:xfrm>
        </p:spPr>
        <p:txBody>
          <a:bodyPr anchor="b"/>
          <a:lstStyle>
            <a:lvl1pPr algn="ctr">
              <a:defRPr sz="5315"/>
            </a:lvl1pPr>
          </a:lstStyle>
          <a:p>
            <a:r>
              <a:rPr lang="en-US" smtClean="0"/>
              <a:t>Click to edit Master title style</a:t>
            </a:r>
            <a:endParaRPr lang="en-US"/>
          </a:p>
        </p:txBody>
      </p:sp>
      <p:sp>
        <p:nvSpPr>
          <p:cNvPr id="3" name="Subtitle 2"/>
          <p:cNvSpPr>
            <a:spLocks noGrp="1"/>
          </p:cNvSpPr>
          <p:nvPr>
            <p:ph type="subTitle" idx="1"/>
          </p:nvPr>
        </p:nvSpPr>
        <p:spPr>
          <a:xfrm>
            <a:off x="1350169" y="3191806"/>
            <a:ext cx="8101013" cy="1467189"/>
          </a:xfrm>
        </p:spPr>
        <p:txBody>
          <a:bodyPr/>
          <a:lstStyle>
            <a:lvl1pPr marL="0" indent="0" algn="ctr">
              <a:buNone/>
              <a:defRPr sz="2126"/>
            </a:lvl1pPr>
            <a:lvl2pPr marL="405033" indent="0" algn="ctr">
              <a:buNone/>
              <a:defRPr sz="1772"/>
            </a:lvl2pPr>
            <a:lvl3pPr marL="810067" indent="0" algn="ctr">
              <a:buNone/>
              <a:defRPr sz="1595"/>
            </a:lvl3pPr>
            <a:lvl4pPr marL="1215100" indent="0" algn="ctr">
              <a:buNone/>
              <a:defRPr sz="1417"/>
            </a:lvl4pPr>
            <a:lvl5pPr marL="1620134" indent="0" algn="ctr">
              <a:buNone/>
              <a:defRPr sz="1417"/>
            </a:lvl5pPr>
            <a:lvl6pPr marL="2025167" indent="0" algn="ctr">
              <a:buNone/>
              <a:defRPr sz="1417"/>
            </a:lvl6pPr>
            <a:lvl7pPr marL="2430201" indent="0" algn="ctr">
              <a:buNone/>
              <a:defRPr sz="1417"/>
            </a:lvl7pPr>
            <a:lvl8pPr marL="2835234" indent="0" algn="ctr">
              <a:buNone/>
              <a:defRPr sz="1417"/>
            </a:lvl8pPr>
            <a:lvl9pPr marL="3240268" indent="0" algn="ctr">
              <a:buNone/>
              <a:defRPr sz="1417"/>
            </a:lvl9pPr>
          </a:lstStyle>
          <a:p>
            <a:r>
              <a:rPr lang="en-US" smtClean="0"/>
              <a:t>Click to edit Master subtitle style</a:t>
            </a:r>
            <a:endParaRPr lang="en-US"/>
          </a:p>
        </p:txBody>
      </p:sp>
      <p:sp>
        <p:nvSpPr>
          <p:cNvPr id="4" name="Date Placeholder 3"/>
          <p:cNvSpPr>
            <a:spLocks noGrp="1"/>
          </p:cNvSpPr>
          <p:nvPr>
            <p:ph type="dt" sz="half" idx="10"/>
          </p:nvPr>
        </p:nvSpPr>
        <p:spPr>
          <a:xfrm>
            <a:off x="742593" y="5632433"/>
            <a:ext cx="2430304" cy="323541"/>
          </a:xfrm>
          <a:prstGeom prst="rect">
            <a:avLst/>
          </a:prstGeom>
        </p:spPr>
        <p:txBody>
          <a:bodyPr/>
          <a:lstStyle/>
          <a:p>
            <a:fld id="{3EEC0300-C612-564A-9DF2-EA0521BA90EE}" type="datetimeFigureOut">
              <a:rPr lang="en-US" smtClean="0"/>
              <a:t>8/6/18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F30E2F-B0F4-B64A-92D4-93F16C8271DF}" type="slidenum">
              <a:rPr lang="en-US" smtClean="0"/>
              <a:t>‹#›</a:t>
            </a:fld>
            <a:endParaRPr lang="en-US"/>
          </a:p>
        </p:txBody>
      </p:sp>
    </p:spTree>
    <p:extLst>
      <p:ext uri="{BB962C8B-B14F-4D97-AF65-F5344CB8AC3E}">
        <p14:creationId xmlns:p14="http://schemas.microsoft.com/office/powerpoint/2010/main" val="806418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a:xfrm>
            <a:off x="658292" y="5592196"/>
            <a:ext cx="5678487" cy="228600"/>
          </a:xfrm>
        </p:spPr>
        <p:txBody>
          <a:bodyPr/>
          <a:lstStyle/>
          <a:p>
            <a:r>
              <a:rPr lang="en-US"/>
              <a:t>Innovation Lab Summer 2018</a:t>
            </a:r>
            <a:endParaRPr lang="en-GB"/>
          </a:p>
        </p:txBody>
      </p:sp>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288503" y="301625"/>
            <a:ext cx="8064500" cy="4681538"/>
          </a:xfrm>
        </p:spPr>
        <p:txBody>
          <a:bodyPr/>
          <a:lstStyle>
            <a:lvl1pPr marL="342900" indent="-342900">
              <a:buFont typeface="Arial" panose="020B0604020202020204" pitchFamily="34" charset="0"/>
              <a:buChar char="̶"/>
              <a:defRPr sz="2400" b="1" baseline="0"/>
            </a:lvl1pPr>
            <a:lvl2pPr>
              <a:defRPr sz="1800" b="1"/>
            </a:lvl2pPr>
            <a:lvl3pPr>
              <a:defRPr sz="1800" b="1"/>
            </a:lvl3pPr>
            <a:lvl4pPr>
              <a:defRPr sz="1800" b="1"/>
            </a:lvl4pPr>
            <a:lvl5pPr marL="1214673" indent="0">
              <a:buNone/>
              <a:defRPr sz="3600" b="1"/>
            </a:lvl5pPr>
          </a:lstStyle>
          <a:p>
            <a:r>
              <a:rPr lang="en-US" dirty="0"/>
              <a:t>This slide can help you create an at a glance slide that can be a summary of your complete presentation. It is equivalent to the table of contents. Make sure you stay clear and short and use from 2 to 7 points. </a:t>
            </a:r>
          </a:p>
        </p:txBody>
      </p:sp>
    </p:spTree>
    <p:extLst>
      <p:ext uri="{BB962C8B-B14F-4D97-AF65-F5344CB8AC3E}">
        <p14:creationId xmlns:p14="http://schemas.microsoft.com/office/powerpoint/2010/main" val="234321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nsert content zon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Innovation Lab Summer 2018</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
        <p:nvSpPr>
          <p:cNvPr id="11" name="Content Placeholder 2"/>
          <p:cNvSpPr>
            <a:spLocks noGrp="1"/>
          </p:cNvSpPr>
          <p:nvPr>
            <p:ph sz="quarter" idx="12" hasCustomPrompt="1"/>
          </p:nvPr>
        </p:nvSpPr>
        <p:spPr>
          <a:xfrm>
            <a:off x="287338" y="1022251"/>
            <a:ext cx="8642350" cy="4175671"/>
          </a:xfrm>
        </p:spPr>
        <p:txBody>
          <a:bodyPr/>
          <a:lstStyle>
            <a:lvl1pPr>
              <a:defRPr b="1"/>
            </a:lvl1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Tree>
    <p:extLst>
      <p:ext uri="{BB962C8B-B14F-4D97-AF65-F5344CB8AC3E}">
        <p14:creationId xmlns:p14="http://schemas.microsoft.com/office/powerpoint/2010/main" val="363532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Innovation Lab Summer 2018</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Tree>
    <p:extLst>
      <p:ext uri="{BB962C8B-B14F-4D97-AF65-F5344CB8AC3E}">
        <p14:creationId xmlns:p14="http://schemas.microsoft.com/office/powerpoint/2010/main" val="3635322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c slide">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Innovation Lab Summer 2018</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Tree>
    <p:extLst>
      <p:ext uri="{BB962C8B-B14F-4D97-AF65-F5344CB8AC3E}">
        <p14:creationId xmlns:p14="http://schemas.microsoft.com/office/powerpoint/2010/main" val="12805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ig message">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a:xfrm>
            <a:off x="658292" y="5592196"/>
            <a:ext cx="5678487" cy="228600"/>
          </a:xfrm>
        </p:spPr>
        <p:txBody>
          <a:bodyPr/>
          <a:lstStyle/>
          <a:p>
            <a:r>
              <a:rPr lang="en-US"/>
              <a:t>Innovation Lab Summer 2018</a:t>
            </a:r>
            <a:endParaRPr lang="en-GB"/>
          </a:p>
        </p:txBody>
      </p:sp>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9"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sz="1800"/>
            </a:lvl1pPr>
          </a:lstStyle>
          <a:p>
            <a:r>
              <a:rPr lang="en-US" kern="0" dirty="0"/>
              <a:t>Your title – keep it short, size can vary between 14pt and 24pt</a:t>
            </a:r>
            <a:endParaRPr lang="en-GB" kern="0" dirty="0"/>
          </a:p>
        </p:txBody>
      </p:sp>
      <p:sp>
        <p:nvSpPr>
          <p:cNvPr id="12" name="Text Placeholder 2"/>
          <p:cNvSpPr>
            <a:spLocks noGrp="1"/>
          </p:cNvSpPr>
          <p:nvPr>
            <p:ph type="body" sz="quarter" idx="12" hasCustomPrompt="1"/>
          </p:nvPr>
        </p:nvSpPr>
        <p:spPr>
          <a:xfrm>
            <a:off x="287338" y="1022251"/>
            <a:ext cx="8641729" cy="4176464"/>
          </a:xfrm>
        </p:spPr>
        <p:txBody>
          <a:bodyPr/>
          <a:lstStyle>
            <a:lvl1pPr>
              <a:defRPr sz="3200"/>
            </a:lvl1pPr>
          </a:lstStyle>
          <a:p>
            <a:pPr lvl="0"/>
            <a:r>
              <a:rPr lang="en-US"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dirty="0" err="1"/>
              <a:t>standardised</a:t>
            </a:r>
            <a:r>
              <a:rPr lang="en-US" dirty="0"/>
              <a:t> financial messages. </a:t>
            </a:r>
          </a:p>
        </p:txBody>
      </p:sp>
    </p:spTree>
    <p:extLst>
      <p:ext uri="{BB962C8B-B14F-4D97-AF65-F5344CB8AC3E}">
        <p14:creationId xmlns:p14="http://schemas.microsoft.com/office/powerpoint/2010/main" val="1687724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3" name="Footer Placeholder 3"/>
          <p:cNvSpPr>
            <a:spLocks noGrp="1"/>
          </p:cNvSpPr>
          <p:nvPr>
            <p:ph type="ftr" sz="quarter" idx="10"/>
          </p:nvPr>
        </p:nvSpPr>
        <p:spPr>
          <a:xfrm>
            <a:off x="658292" y="5592196"/>
            <a:ext cx="5678487" cy="228600"/>
          </a:xfrm>
        </p:spPr>
        <p:txBody>
          <a:bodyPr/>
          <a:lstStyle/>
          <a:p>
            <a:r>
              <a:rPr lang="en-US"/>
              <a:t>Innovation Lab Summer 2018</a:t>
            </a:r>
            <a:endParaRPr lang="en-GB"/>
          </a:p>
        </p:txBody>
      </p:sp>
      <p:sp>
        <p:nvSpPr>
          <p:cNvPr id="14"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5" name="Text Placeholder 4"/>
          <p:cNvSpPr>
            <a:spLocks noGrp="1"/>
          </p:cNvSpPr>
          <p:nvPr>
            <p:ph type="body" sz="quarter" idx="12" hasCustomPrompt="1"/>
          </p:nvPr>
        </p:nvSpPr>
        <p:spPr>
          <a:xfrm>
            <a:off x="658292" y="517525"/>
            <a:ext cx="8064500" cy="3961110"/>
          </a:xfrm>
        </p:spPr>
        <p:txBody>
          <a:bodyPr/>
          <a:lstStyle>
            <a:lvl1pPr>
              <a:defRPr sz="3600" b="0">
                <a:latin typeface="+mj-lt"/>
              </a:defRPr>
            </a:lvl1pPr>
            <a:lvl2pPr>
              <a:defRPr sz="4000" b="1"/>
            </a:lvl2pPr>
            <a:lvl3pPr>
              <a:defRPr sz="4000" b="1"/>
            </a:lvl3pPr>
            <a:lvl4pPr>
              <a:defRPr sz="4000" b="1"/>
            </a:lvl4pPr>
            <a:lvl5pPr>
              <a:defRPr sz="3600" b="1"/>
            </a:lvl5pPr>
          </a:lstStyle>
          <a:p>
            <a:pPr lvl="0"/>
            <a:r>
              <a:rPr lang="en-US" dirty="0"/>
              <a:t>It is change, continuing change, inevitable change, that is the dominant factor in society today. No sensible decision can be made any longer without taking into account not only the world as it is, but the world as it will be.</a:t>
            </a:r>
          </a:p>
        </p:txBody>
      </p:sp>
      <p:sp>
        <p:nvSpPr>
          <p:cNvPr id="3" name="Text Placeholder 2"/>
          <p:cNvSpPr>
            <a:spLocks noGrp="1"/>
          </p:cNvSpPr>
          <p:nvPr>
            <p:ph type="body" sz="quarter" idx="13" hasCustomPrompt="1"/>
          </p:nvPr>
        </p:nvSpPr>
        <p:spPr>
          <a:xfrm>
            <a:off x="658292" y="4622800"/>
            <a:ext cx="8066088" cy="503238"/>
          </a:xfrm>
        </p:spPr>
        <p:txBody>
          <a:bodyPr/>
          <a:lstStyle>
            <a:lvl1pPr marL="285750" indent="-285750">
              <a:buFont typeface="Arial" panose="020B0604020202020204" pitchFamily="34" charset="0"/>
              <a:buChar char="̶"/>
              <a:defRPr b="0"/>
            </a:lvl1pPr>
          </a:lstStyle>
          <a:p>
            <a:pPr lvl="0"/>
            <a:r>
              <a:rPr lang="en-US" dirty="0"/>
              <a:t>Isaac Asimov</a:t>
            </a:r>
            <a:endParaRPr lang="en-GB" dirty="0"/>
          </a:p>
        </p:txBody>
      </p:sp>
    </p:spTree>
    <p:extLst>
      <p:ext uri="{BB962C8B-B14F-4D97-AF65-F5344CB8AC3E}">
        <p14:creationId xmlns:p14="http://schemas.microsoft.com/office/powerpoint/2010/main" val="155517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Innovation Lab Summer 2018</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10" name="Text Placeholder 2"/>
          <p:cNvSpPr>
            <a:spLocks noGrp="1"/>
          </p:cNvSpPr>
          <p:nvPr>
            <p:ph type="body" idx="12" hasCustomPrompt="1"/>
          </p:nvPr>
        </p:nvSpPr>
        <p:spPr>
          <a:xfrm>
            <a:off x="287338" y="1022251"/>
            <a:ext cx="4101794" cy="4032448"/>
          </a:xfrm>
          <a:prstGeom prst="rect">
            <a:avLst/>
          </a:prstGeom>
        </p:spPr>
        <p:txBody>
          <a:bodyPr anchor="t" anchorCtr="0"/>
          <a:lstStyle>
            <a:lvl1pPr marL="0" indent="0">
              <a:buFont typeface="Arial" panose="020B0604020202020204" pitchFamily="34" charset="0"/>
              <a:buNone/>
              <a:defRPr sz="1400" b="0" baseline="0"/>
            </a:lvl1pPr>
            <a:lvl2pPr marL="742950" indent="-285750">
              <a:buFont typeface="Arial" panose="020B0604020202020204" pitchFamily="34" charset="0"/>
              <a:buChar char="•"/>
              <a:defRPr sz="1400"/>
            </a:lvl2pPr>
            <a:lvl3pPr marL="1200150" indent="-285750">
              <a:buFont typeface="Courier New" panose="02070309020205020404" pitchFamily="49" charset="0"/>
              <a:buChar char="o"/>
              <a:defRPr sz="1400" baseline="0"/>
            </a:lvl3pPr>
            <a:lvl4pPr marL="1371600" indent="0">
              <a:buFont typeface="+mj-lt"/>
              <a:buNone/>
              <a:defRPr sz="1400"/>
            </a:lvl4pPr>
            <a:lvl5pPr marL="1828800" indent="0">
              <a:buFont typeface="Wingdings" panose="05000000000000000000" pitchFamily="2" charset="2"/>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11" name="Text Placeholder 2"/>
          <p:cNvSpPr>
            <a:spLocks noGrp="1"/>
          </p:cNvSpPr>
          <p:nvPr>
            <p:ph type="body" idx="13" hasCustomPrompt="1"/>
          </p:nvPr>
        </p:nvSpPr>
        <p:spPr>
          <a:xfrm>
            <a:off x="4787255" y="1022251"/>
            <a:ext cx="4105225" cy="4032448"/>
          </a:xfrm>
          <a:prstGeom prst="rect">
            <a:avLst/>
          </a:prstGeom>
        </p:spPr>
        <p:txBody>
          <a:bodyPr anchor="t" anchorCtr="0"/>
          <a:lstStyle>
            <a:lvl1pPr marL="0" indent="0">
              <a:buFont typeface="Arial" panose="020B0604020202020204" pitchFamily="34" charset="0"/>
              <a:buNone/>
              <a:defRPr sz="1400" b="0" baseline="0"/>
            </a:lvl1pPr>
            <a:lvl2pPr marL="742950" indent="-285750">
              <a:buFont typeface="Arial" panose="020B0604020202020204" pitchFamily="34" charset="0"/>
              <a:buChar char="•"/>
              <a:defRPr sz="1400"/>
            </a:lvl2pPr>
            <a:lvl3pPr marL="1200150" indent="-285750">
              <a:buFont typeface="Courier New" panose="02070309020205020404" pitchFamily="49" charset="0"/>
              <a:buChar char="o"/>
              <a:defRPr sz="1400" baseline="0"/>
            </a:lvl3pPr>
            <a:lvl4pPr marL="1371600" indent="0">
              <a:buFont typeface="+mj-lt"/>
              <a:buNone/>
              <a:defRPr sz="1400"/>
            </a:lvl4pPr>
            <a:lvl5pPr marL="1828800" indent="0">
              <a:buFont typeface="Wingdings" panose="05000000000000000000" pitchFamily="2" charset="2"/>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12" name="Rectangle 34"/>
          <p:cNvSpPr>
            <a:spLocks noGrp="1" noChangeArrowheads="1"/>
          </p:cNvSpPr>
          <p:nvPr>
            <p:ph type="title" hasCustomPrompt="1"/>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Tree>
    <p:extLst>
      <p:ext uri="{BB962C8B-B14F-4D97-AF65-F5344CB8AC3E}">
        <p14:creationId xmlns:p14="http://schemas.microsoft.com/office/powerpoint/2010/main" val="3635322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t>Innovation Lab Summer 2018</a:t>
            </a:r>
            <a:endParaRPr lang="en-GB"/>
          </a:p>
        </p:txBody>
      </p:sp>
      <p:sp>
        <p:nvSpPr>
          <p:cNvPr id="5" name="Slide Number Placeholder 4"/>
          <p:cNvSpPr>
            <a:spLocks noGrp="1"/>
          </p:cNvSpPr>
          <p:nvPr>
            <p:ph type="sldNum" sz="quarter" idx="11"/>
          </p:nvPr>
        </p:nvSpPr>
        <p:spPr>
          <a:xfrm>
            <a:off x="9823251" y="5592196"/>
            <a:ext cx="762000" cy="228600"/>
          </a:xfrm>
        </p:spPr>
        <p:txBody>
          <a:bodyPr/>
          <a:lstStyle>
            <a:lvl1pPr algn="r">
              <a:defRPr/>
            </a:lvl1pPr>
          </a:lstStyle>
          <a:p>
            <a:fld id="{F17889F7-7963-4A16-ADF8-FEE4D97DC541}" type="slidenum">
              <a:rPr lang="en-GB" smtClean="0"/>
              <a:pPr/>
              <a:t>‹#›</a:t>
            </a:fld>
            <a:endParaRPr lang="en-GB"/>
          </a:p>
        </p:txBody>
      </p:sp>
      <p:sp>
        <p:nvSpPr>
          <p:cNvPr id="7" name="Text Placeholder 2"/>
          <p:cNvSpPr>
            <a:spLocks noGrp="1"/>
          </p:cNvSpPr>
          <p:nvPr>
            <p:ph type="body" idx="12" hasCustomPrompt="1"/>
          </p:nvPr>
        </p:nvSpPr>
        <p:spPr>
          <a:xfrm>
            <a:off x="284168" y="1022251"/>
            <a:ext cx="3097113" cy="4032448"/>
          </a:xfrm>
          <a:prstGeom prst="rect">
            <a:avLst/>
          </a:prstGeom>
        </p:spPr>
        <p:txBody>
          <a:bodyPr anchor="t" anchorCtr="0"/>
          <a:lstStyle>
            <a:lvl1pPr marL="0" indent="0">
              <a:buFont typeface="Arial" panose="020B0604020202020204" pitchFamily="34" charset="0"/>
              <a:buNone/>
              <a:defRPr sz="1400" b="0" baseline="0"/>
            </a:lvl1pPr>
            <a:lvl2pPr marL="742950" indent="-285750">
              <a:buFont typeface="Arial" panose="020B0604020202020204" pitchFamily="34" charset="0"/>
              <a:buChar char="•"/>
              <a:defRPr sz="1400"/>
            </a:lvl2pPr>
            <a:lvl3pPr marL="1200150" indent="-285750">
              <a:buFont typeface="Courier New" panose="02070309020205020404" pitchFamily="49" charset="0"/>
              <a:buChar char="o"/>
              <a:defRPr sz="1400" baseline="0"/>
            </a:lvl3pPr>
            <a:lvl4pPr marL="1371600" indent="0">
              <a:buFont typeface="+mj-lt"/>
              <a:buNone/>
              <a:defRPr sz="1400"/>
            </a:lvl4pPr>
            <a:lvl5pPr marL="1828800" indent="0">
              <a:buFont typeface="Wingdings" panose="05000000000000000000" pitchFamily="2" charset="2"/>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8" name="Text Placeholder 2"/>
          <p:cNvSpPr>
            <a:spLocks noGrp="1"/>
          </p:cNvSpPr>
          <p:nvPr>
            <p:ph type="body" idx="13" hasCustomPrompt="1"/>
          </p:nvPr>
        </p:nvSpPr>
        <p:spPr>
          <a:xfrm>
            <a:off x="3816499" y="1022251"/>
            <a:ext cx="3097113" cy="4032448"/>
          </a:xfrm>
          <a:prstGeom prst="rect">
            <a:avLst/>
          </a:prstGeom>
        </p:spPr>
        <p:txBody>
          <a:bodyPr anchor="t" anchorCtr="0"/>
          <a:lstStyle>
            <a:lvl1pPr marL="0" indent="0">
              <a:buFont typeface="Arial" panose="020B0604020202020204" pitchFamily="34" charset="0"/>
              <a:buNone/>
              <a:defRPr sz="1400" b="0" baseline="0"/>
            </a:lvl1pPr>
            <a:lvl2pPr marL="742950" indent="-285750">
              <a:buFont typeface="Arial" panose="020B0604020202020204" pitchFamily="34" charset="0"/>
              <a:buChar char="•"/>
              <a:defRPr sz="1400"/>
            </a:lvl2pPr>
            <a:lvl3pPr marL="1200150" indent="-285750">
              <a:buFont typeface="Courier New" panose="02070309020205020404" pitchFamily="49" charset="0"/>
              <a:buChar char="o"/>
              <a:defRPr sz="1400" baseline="0"/>
            </a:lvl3pPr>
            <a:lvl4pPr marL="1371600" indent="0">
              <a:buFont typeface="+mj-lt"/>
              <a:buNone/>
              <a:defRPr sz="1400"/>
            </a:lvl4pPr>
            <a:lvl5pPr marL="1828800" indent="0">
              <a:buFont typeface="Wingdings" panose="05000000000000000000" pitchFamily="2" charset="2"/>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9" name="Text Placeholder 2"/>
          <p:cNvSpPr>
            <a:spLocks noGrp="1"/>
          </p:cNvSpPr>
          <p:nvPr>
            <p:ph type="body" idx="14" hasCustomPrompt="1"/>
          </p:nvPr>
        </p:nvSpPr>
        <p:spPr>
          <a:xfrm>
            <a:off x="7399789" y="1022251"/>
            <a:ext cx="3096344" cy="4032448"/>
          </a:xfrm>
          <a:prstGeom prst="rect">
            <a:avLst/>
          </a:prstGeom>
        </p:spPr>
        <p:txBody>
          <a:bodyPr anchor="t" anchorCtr="0"/>
          <a:lstStyle>
            <a:lvl1pPr marL="0" indent="0">
              <a:buFont typeface="Arial" panose="020B0604020202020204" pitchFamily="34" charset="0"/>
              <a:buNone/>
              <a:defRPr sz="1400" b="0" baseline="0"/>
            </a:lvl1pPr>
            <a:lvl2pPr marL="742950" indent="-285750">
              <a:buFont typeface="Arial" panose="020B0604020202020204" pitchFamily="34" charset="0"/>
              <a:buChar char="•"/>
              <a:defRPr sz="1400"/>
            </a:lvl2pPr>
            <a:lvl3pPr marL="1200150" indent="-285750">
              <a:buFont typeface="Courier New" panose="02070309020205020404" pitchFamily="49" charset="0"/>
              <a:buChar char="o"/>
              <a:defRPr sz="1400" baseline="0"/>
            </a:lvl3pPr>
            <a:lvl4pPr marL="1371600" indent="0">
              <a:buFont typeface="+mj-lt"/>
              <a:buNone/>
              <a:defRPr sz="1400"/>
            </a:lvl4pPr>
            <a:lvl5pPr marL="1828800" indent="0">
              <a:buFont typeface="Wingdings" panose="05000000000000000000" pitchFamily="2" charset="2"/>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rPr lang="en-US" b="0" dirty="0"/>
              <a:t>SWIFT is a member-owned cooperative through which the financial world conducts its business operations with speed, certainty and confidence. More than 10,800 financial institutions and corporations in over 200 countries trust us every day to exchange millions of </a:t>
            </a:r>
            <a:r>
              <a:rPr lang="en-US" b="0" dirty="0" err="1"/>
              <a:t>standardised</a:t>
            </a:r>
            <a:r>
              <a:rPr lang="en-US" b="0" dirty="0"/>
              <a:t> financial messages.</a:t>
            </a:r>
          </a:p>
        </p:txBody>
      </p:sp>
      <p:sp>
        <p:nvSpPr>
          <p:cNvPr id="12" name="Rectangle 34"/>
          <p:cNvSpPr>
            <a:spLocks noGrp="1" noChangeArrowheads="1"/>
          </p:cNvSpPr>
          <p:nvPr>
            <p:ph type="title" hasCustomPrompt="1"/>
          </p:nvPr>
        </p:nvSpPr>
        <p:spPr bwMode="auto">
          <a:xfrm>
            <a:off x="287338" y="302171"/>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lvl1pPr>
              <a:defRPr/>
            </a:lvl1pPr>
          </a:lstStyle>
          <a:p>
            <a:r>
              <a:rPr lang="en-US" kern="0" dirty="0"/>
              <a:t>Your title – keep it short, size can vary between 14pt and 24pt</a:t>
            </a:r>
            <a:endParaRPr lang="en-GB" kern="0" dirty="0"/>
          </a:p>
        </p:txBody>
      </p:sp>
    </p:spTree>
    <p:extLst>
      <p:ext uri="{BB962C8B-B14F-4D97-AF65-F5344CB8AC3E}">
        <p14:creationId xmlns:p14="http://schemas.microsoft.com/office/powerpoint/2010/main" val="36353220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7" name="Rectangle 33"/>
          <p:cNvSpPr>
            <a:spLocks noGrp="1" noChangeArrowheads="1"/>
          </p:cNvSpPr>
          <p:nvPr>
            <p:ph type="body" idx="1"/>
          </p:nvPr>
        </p:nvSpPr>
        <p:spPr bwMode="auto">
          <a:xfrm>
            <a:off x="287338" y="1022251"/>
            <a:ext cx="8605142" cy="4145979"/>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pPr lvl="0"/>
            <a:r>
              <a:rPr lang="en-US" dirty="0"/>
              <a:t>This could be your content highlight</a:t>
            </a:r>
          </a:p>
          <a:p>
            <a:pPr lvl="1"/>
            <a:r>
              <a:rPr lang="en-US" dirty="0"/>
              <a:t>First point</a:t>
            </a:r>
          </a:p>
          <a:p>
            <a:pPr lvl="1"/>
            <a:r>
              <a:rPr lang="en-US" dirty="0"/>
              <a:t>Second point</a:t>
            </a:r>
          </a:p>
          <a:p>
            <a:pPr lvl="1"/>
            <a:r>
              <a:rPr lang="en-US" dirty="0"/>
              <a:t>Third point</a:t>
            </a:r>
          </a:p>
        </p:txBody>
      </p:sp>
      <p:sp>
        <p:nvSpPr>
          <p:cNvPr id="1058" name="Rectangle 34"/>
          <p:cNvSpPr>
            <a:spLocks noGrp="1" noChangeArrowheads="1"/>
          </p:cNvSpPr>
          <p:nvPr>
            <p:ph type="title"/>
          </p:nvPr>
        </p:nvSpPr>
        <p:spPr bwMode="auto">
          <a:xfrm>
            <a:off x="287338" y="301625"/>
            <a:ext cx="8605142" cy="463798"/>
          </a:xfrm>
          <a:prstGeom prst="rect">
            <a:avLst/>
          </a:prstGeom>
          <a:noFill/>
          <a:ln w="9525">
            <a:noFill/>
            <a:miter lim="800000"/>
            <a:headEnd/>
            <a:tailEnd/>
          </a:ln>
          <a:effectLst/>
        </p:spPr>
        <p:txBody>
          <a:bodyPr vert="horz" wrap="square" lIns="107970" tIns="53985" rIns="107970" bIns="53985" numCol="1" anchor="t" anchorCtr="0" compatLnSpc="1">
            <a:prstTxWarp prst="textNoShape">
              <a:avLst/>
            </a:prstTxWarp>
          </a:bodyPr>
          <a:lstStyle/>
          <a:p>
            <a:r>
              <a:rPr lang="en-US" kern="0" dirty="0"/>
              <a:t>Your title – keep it short, size can vary between 14pt and 24pt</a:t>
            </a:r>
            <a:endParaRPr lang="en-GB" kern="0" dirty="0"/>
          </a:p>
        </p:txBody>
      </p:sp>
      <p:sp>
        <p:nvSpPr>
          <p:cNvPr id="5" name="Footer Placeholder 3"/>
          <p:cNvSpPr>
            <a:spLocks noGrp="1"/>
          </p:cNvSpPr>
          <p:nvPr>
            <p:ph type="ftr" sz="quarter" idx="3"/>
          </p:nvPr>
        </p:nvSpPr>
        <p:spPr>
          <a:xfrm>
            <a:off x="658292" y="5592196"/>
            <a:ext cx="5678487" cy="228600"/>
          </a:xfrm>
          <a:prstGeom prst="rect">
            <a:avLst/>
          </a:prstGeom>
        </p:spPr>
        <p:txBody>
          <a:bodyPr/>
          <a:lstStyle>
            <a:lvl1pPr>
              <a:defRPr sz="800">
                <a:solidFill>
                  <a:schemeClr val="tx2"/>
                </a:solidFill>
              </a:defRPr>
            </a:lvl1pPr>
          </a:lstStyle>
          <a:p>
            <a:r>
              <a:rPr lang="en-US"/>
              <a:t>Innovation Lab Summer 2018</a:t>
            </a:r>
            <a:endParaRPr lang="en-GB" dirty="0"/>
          </a:p>
        </p:txBody>
      </p:sp>
      <p:sp>
        <p:nvSpPr>
          <p:cNvPr id="6" name="Slide Number Placeholder 4"/>
          <p:cNvSpPr>
            <a:spLocks noGrp="1"/>
          </p:cNvSpPr>
          <p:nvPr>
            <p:ph type="sldNum" sz="quarter" idx="4"/>
          </p:nvPr>
        </p:nvSpPr>
        <p:spPr>
          <a:xfrm>
            <a:off x="9823251" y="5592196"/>
            <a:ext cx="762000" cy="228600"/>
          </a:xfrm>
          <a:prstGeom prst="rect">
            <a:avLst/>
          </a:prstGeom>
        </p:spPr>
        <p:txBody>
          <a:bodyPr/>
          <a:lstStyle>
            <a:lvl1pPr algn="r">
              <a:defRPr sz="800">
                <a:solidFill>
                  <a:schemeClr val="tx2"/>
                </a:solidFill>
              </a:defRPr>
            </a:lvl1pPr>
          </a:lstStyle>
          <a:p>
            <a:fld id="{F17889F7-7963-4A16-ADF8-FEE4D97DC541}" type="slidenum">
              <a:rPr lang="en-GB" smtClean="0"/>
              <a:pPr/>
              <a:t>‹#›</a:t>
            </a:fld>
            <a:endParaRPr lang="en-GB"/>
          </a:p>
        </p:txBody>
      </p:sp>
      <p:pic>
        <p:nvPicPr>
          <p:cNvPr id="8" name="Picture 2" descr="C:\Users\ndenic\Documents\Design Projects\Logos\SWIFT_Logo Warm Grey.emf"/>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7338" y="5558755"/>
            <a:ext cx="288032" cy="288032"/>
          </a:xfrm>
          <a:prstGeom prst="rect">
            <a:avLst/>
          </a:prstGeom>
          <a:solidFill>
            <a:schemeClr val="bg1"/>
          </a:solidFill>
          <a:extLst/>
        </p:spPr>
      </p:pic>
    </p:spTree>
  </p:cSld>
  <p:clrMap bg1="lt1" tx1="dk1" bg2="lt2" tx2="dk2" accent1="accent1" accent2="accent2" accent3="accent3" accent4="accent4" accent5="accent5" accent6="accent6" hlink="hlink" folHlink="folHlink"/>
  <p:sldLayoutIdLst>
    <p:sldLayoutId id="2147483649" r:id="rId1"/>
    <p:sldLayoutId id="2147483684" r:id="rId2"/>
    <p:sldLayoutId id="2147483680" r:id="rId3"/>
    <p:sldLayoutId id="2147483679" r:id="rId4"/>
    <p:sldLayoutId id="2147483689" r:id="rId5"/>
    <p:sldLayoutId id="2147483687" r:id="rId6"/>
    <p:sldLayoutId id="2147483686" r:id="rId7"/>
    <p:sldLayoutId id="2147483682" r:id="rId8"/>
    <p:sldLayoutId id="2147483681" r:id="rId9"/>
    <p:sldLayoutId id="2147483688" r:id="rId10"/>
    <p:sldLayoutId id="2147483652" r:id="rId11"/>
    <p:sldLayoutId id="2147483690" r:id="rId12"/>
    <p:sldLayoutId id="2147483691" r:id="rId13"/>
    <p:sldLayoutId id="2147483672" r:id="rId14"/>
    <p:sldLayoutId id="2147483692" r:id="rId15"/>
    <p:sldLayoutId id="2147483693" r:id="rId16"/>
  </p:sldLayoutIdLst>
  <p:hf hdr="0" dt="0"/>
  <p:txStyles>
    <p:titleStyle>
      <a:lvl1pPr marL="0" marR="0" indent="0" algn="l" defTabSz="914400" rtl="0" eaLnBrk="1" fontAlgn="base" latinLnBrk="0" hangingPunct="1">
        <a:lnSpc>
          <a:spcPct val="100000"/>
        </a:lnSpc>
        <a:spcBef>
          <a:spcPct val="0"/>
        </a:spcBef>
        <a:spcAft>
          <a:spcPct val="0"/>
        </a:spcAft>
        <a:buClrTx/>
        <a:buSzTx/>
        <a:buFontTx/>
        <a:buNone/>
        <a:tabLst/>
        <a:defRPr sz="1800" b="1">
          <a:solidFill>
            <a:schemeClr val="tx2"/>
          </a:solidFill>
          <a:latin typeface="+mn-lt"/>
          <a:ea typeface="+mj-ea"/>
          <a:cs typeface="+mj-cs"/>
        </a:defRPr>
      </a:lvl1pPr>
      <a:lvl2pPr algn="l" rtl="0" eaLnBrk="1" fontAlgn="base" hangingPunct="1">
        <a:spcBef>
          <a:spcPct val="0"/>
        </a:spcBef>
        <a:spcAft>
          <a:spcPct val="0"/>
        </a:spcAft>
        <a:defRPr sz="3800">
          <a:solidFill>
            <a:schemeClr val="tx2"/>
          </a:solidFill>
          <a:latin typeface="Times New Roman" pitchFamily="18" charset="0"/>
        </a:defRPr>
      </a:lvl2pPr>
      <a:lvl3pPr algn="l" rtl="0" eaLnBrk="1" fontAlgn="base" hangingPunct="1">
        <a:spcBef>
          <a:spcPct val="0"/>
        </a:spcBef>
        <a:spcAft>
          <a:spcPct val="0"/>
        </a:spcAft>
        <a:defRPr sz="3800">
          <a:solidFill>
            <a:schemeClr val="tx2"/>
          </a:solidFill>
          <a:latin typeface="Times New Roman" pitchFamily="18" charset="0"/>
        </a:defRPr>
      </a:lvl3pPr>
      <a:lvl4pPr algn="l" rtl="0" eaLnBrk="1" fontAlgn="base" hangingPunct="1">
        <a:spcBef>
          <a:spcPct val="0"/>
        </a:spcBef>
        <a:spcAft>
          <a:spcPct val="0"/>
        </a:spcAft>
        <a:defRPr sz="3800">
          <a:solidFill>
            <a:schemeClr val="tx2"/>
          </a:solidFill>
          <a:latin typeface="Times New Roman" pitchFamily="18" charset="0"/>
        </a:defRPr>
      </a:lvl4pPr>
      <a:lvl5pPr algn="l" rtl="0" eaLnBrk="1" fontAlgn="base" hangingPunct="1">
        <a:spcBef>
          <a:spcPct val="0"/>
        </a:spcBef>
        <a:spcAft>
          <a:spcPct val="0"/>
        </a:spcAft>
        <a:defRPr sz="3800">
          <a:solidFill>
            <a:schemeClr val="tx2"/>
          </a:solidFill>
          <a:latin typeface="Times New Roman" pitchFamily="18" charset="0"/>
        </a:defRPr>
      </a:lvl5pPr>
      <a:lvl6pPr marL="539856" algn="l" rtl="0" eaLnBrk="1" fontAlgn="base" hangingPunct="1">
        <a:spcBef>
          <a:spcPct val="0"/>
        </a:spcBef>
        <a:spcAft>
          <a:spcPct val="0"/>
        </a:spcAft>
        <a:defRPr sz="3800">
          <a:solidFill>
            <a:schemeClr val="tx2"/>
          </a:solidFill>
          <a:latin typeface="Times New Roman" pitchFamily="18" charset="0"/>
        </a:defRPr>
      </a:lvl6pPr>
      <a:lvl7pPr marL="1079708" algn="l" rtl="0" eaLnBrk="1" fontAlgn="base" hangingPunct="1">
        <a:spcBef>
          <a:spcPct val="0"/>
        </a:spcBef>
        <a:spcAft>
          <a:spcPct val="0"/>
        </a:spcAft>
        <a:defRPr sz="3800">
          <a:solidFill>
            <a:schemeClr val="tx2"/>
          </a:solidFill>
          <a:latin typeface="Times New Roman" pitchFamily="18" charset="0"/>
        </a:defRPr>
      </a:lvl7pPr>
      <a:lvl8pPr marL="1619564" algn="l" rtl="0" eaLnBrk="1" fontAlgn="base" hangingPunct="1">
        <a:spcBef>
          <a:spcPct val="0"/>
        </a:spcBef>
        <a:spcAft>
          <a:spcPct val="0"/>
        </a:spcAft>
        <a:defRPr sz="3800">
          <a:solidFill>
            <a:schemeClr val="tx2"/>
          </a:solidFill>
          <a:latin typeface="Times New Roman" pitchFamily="18" charset="0"/>
        </a:defRPr>
      </a:lvl8pPr>
      <a:lvl9pPr marL="2159418" algn="l" rtl="0" eaLnBrk="1" fontAlgn="base" hangingPunct="1">
        <a:spcBef>
          <a:spcPct val="0"/>
        </a:spcBef>
        <a:spcAft>
          <a:spcPct val="0"/>
        </a:spcAft>
        <a:defRPr sz="3800">
          <a:solidFill>
            <a:schemeClr val="tx2"/>
          </a:solidFill>
          <a:latin typeface="Times New Roman" pitchFamily="18" charset="0"/>
        </a:defRPr>
      </a:lvl9pPr>
    </p:titleStyle>
    <p:bodyStyle>
      <a:lvl1pPr marL="0" indent="0" algn="l" rtl="0" eaLnBrk="1" fontAlgn="base" hangingPunct="1">
        <a:spcBef>
          <a:spcPct val="20000"/>
        </a:spcBef>
        <a:spcAft>
          <a:spcPct val="0"/>
        </a:spcAft>
        <a:buNone/>
        <a:defRPr sz="1800" b="1">
          <a:solidFill>
            <a:schemeClr val="tx2"/>
          </a:solidFill>
          <a:latin typeface="+mn-lt"/>
          <a:ea typeface="+mn-ea"/>
          <a:cs typeface="+mn-cs"/>
        </a:defRPr>
      </a:lvl1pPr>
      <a:lvl2pPr marL="526735" indent="-251183" algn="l" rtl="0" eaLnBrk="1" fontAlgn="base" hangingPunct="1">
        <a:spcBef>
          <a:spcPct val="20000"/>
        </a:spcBef>
        <a:spcAft>
          <a:spcPct val="0"/>
        </a:spcAft>
        <a:buFont typeface="Arial" panose="020B0604020202020204" pitchFamily="34" charset="0"/>
        <a:buChar char="̶"/>
        <a:defRPr sz="1400" baseline="0">
          <a:solidFill>
            <a:schemeClr val="tx2"/>
          </a:solidFill>
          <a:latin typeface="+mn-lt"/>
        </a:defRPr>
      </a:lvl2pPr>
      <a:lvl3pPr marL="744174" indent="-215567" algn="l" rtl="0" eaLnBrk="1" fontAlgn="base" hangingPunct="1">
        <a:spcBef>
          <a:spcPct val="20000"/>
        </a:spcBef>
        <a:spcAft>
          <a:spcPct val="0"/>
        </a:spcAft>
        <a:buFont typeface="Courier New" panose="02070309020205020404" pitchFamily="49" charset="0"/>
        <a:buChar char="o"/>
        <a:defRPr sz="1400">
          <a:solidFill>
            <a:schemeClr val="tx2"/>
          </a:solidFill>
          <a:latin typeface="+mn-lt"/>
        </a:defRPr>
      </a:lvl3pPr>
      <a:lvl4pPr marL="1212799" indent="-269926" algn="l" rtl="0" eaLnBrk="1" fontAlgn="base" hangingPunct="1">
        <a:spcBef>
          <a:spcPct val="20000"/>
        </a:spcBef>
        <a:spcAft>
          <a:spcPct val="0"/>
        </a:spcAft>
        <a:buChar char="–"/>
        <a:defRPr sz="1400">
          <a:solidFill>
            <a:schemeClr val="tx2"/>
          </a:solidFill>
          <a:latin typeface="+mn-lt"/>
        </a:defRPr>
      </a:lvl4pPr>
      <a:lvl5pPr marL="1484599" indent="-269926" algn="l" rtl="0" eaLnBrk="1" fontAlgn="base" hangingPunct="1">
        <a:spcBef>
          <a:spcPct val="20000"/>
        </a:spcBef>
        <a:spcAft>
          <a:spcPct val="0"/>
        </a:spcAft>
        <a:buChar char="–"/>
        <a:defRPr sz="1200">
          <a:solidFill>
            <a:schemeClr val="tx2"/>
          </a:solidFill>
          <a:latin typeface="+mn-lt"/>
        </a:defRPr>
      </a:lvl5pPr>
      <a:lvl6pPr marL="2024454" indent="-269926" algn="l" rtl="0" eaLnBrk="1" fontAlgn="base" hangingPunct="1">
        <a:spcBef>
          <a:spcPct val="20000"/>
        </a:spcBef>
        <a:spcAft>
          <a:spcPct val="0"/>
        </a:spcAft>
        <a:buChar char="–"/>
        <a:defRPr sz="1900">
          <a:solidFill>
            <a:srgbClr val="000000"/>
          </a:solidFill>
          <a:latin typeface="+mn-lt"/>
        </a:defRPr>
      </a:lvl6pPr>
      <a:lvl7pPr marL="2564309" indent="-269926" algn="l" rtl="0" eaLnBrk="1" fontAlgn="base" hangingPunct="1">
        <a:spcBef>
          <a:spcPct val="20000"/>
        </a:spcBef>
        <a:spcAft>
          <a:spcPct val="0"/>
        </a:spcAft>
        <a:buChar char="–"/>
        <a:defRPr sz="1900">
          <a:solidFill>
            <a:srgbClr val="000000"/>
          </a:solidFill>
          <a:latin typeface="+mn-lt"/>
        </a:defRPr>
      </a:lvl7pPr>
      <a:lvl8pPr marL="3104164" indent="-269926" algn="l" rtl="0" eaLnBrk="1" fontAlgn="base" hangingPunct="1">
        <a:spcBef>
          <a:spcPct val="20000"/>
        </a:spcBef>
        <a:spcAft>
          <a:spcPct val="0"/>
        </a:spcAft>
        <a:buChar char="–"/>
        <a:defRPr sz="1900">
          <a:solidFill>
            <a:srgbClr val="000000"/>
          </a:solidFill>
          <a:latin typeface="+mn-lt"/>
        </a:defRPr>
      </a:lvl8pPr>
      <a:lvl9pPr marL="3644017" indent="-269926" algn="l" rtl="0" eaLnBrk="1" fontAlgn="base" hangingPunct="1">
        <a:spcBef>
          <a:spcPct val="20000"/>
        </a:spcBef>
        <a:spcAft>
          <a:spcPct val="0"/>
        </a:spcAft>
        <a:buChar char="–"/>
        <a:defRPr sz="1900">
          <a:solidFill>
            <a:srgbClr val="000000"/>
          </a:solidFill>
          <a:latin typeface="+mn-lt"/>
        </a:defRPr>
      </a:lvl9pPr>
    </p:bodyStyle>
    <p:otherStyle>
      <a:defPPr>
        <a:defRPr lang="en-US"/>
      </a:defPPr>
      <a:lvl1pPr marL="0" algn="l" defTabSz="1079708" rtl="0" eaLnBrk="1" latinLnBrk="0" hangingPunct="1">
        <a:defRPr sz="2100" kern="1200">
          <a:solidFill>
            <a:schemeClr val="tx1"/>
          </a:solidFill>
          <a:latin typeface="+mn-lt"/>
          <a:ea typeface="+mn-ea"/>
          <a:cs typeface="+mn-cs"/>
        </a:defRPr>
      </a:lvl1pPr>
      <a:lvl2pPr marL="539856" algn="l" defTabSz="1079708" rtl="0" eaLnBrk="1" latinLnBrk="0" hangingPunct="1">
        <a:defRPr sz="2100" kern="1200">
          <a:solidFill>
            <a:schemeClr val="tx1"/>
          </a:solidFill>
          <a:latin typeface="+mn-lt"/>
          <a:ea typeface="+mn-ea"/>
          <a:cs typeface="+mn-cs"/>
        </a:defRPr>
      </a:lvl2pPr>
      <a:lvl3pPr marL="1079708" algn="l" defTabSz="1079708" rtl="0" eaLnBrk="1" latinLnBrk="0" hangingPunct="1">
        <a:defRPr sz="2100" kern="1200">
          <a:solidFill>
            <a:schemeClr val="tx1"/>
          </a:solidFill>
          <a:latin typeface="+mn-lt"/>
          <a:ea typeface="+mn-ea"/>
          <a:cs typeface="+mn-cs"/>
        </a:defRPr>
      </a:lvl3pPr>
      <a:lvl4pPr marL="1619564" algn="l" defTabSz="1079708" rtl="0" eaLnBrk="1" latinLnBrk="0" hangingPunct="1">
        <a:defRPr sz="2100" kern="1200">
          <a:solidFill>
            <a:schemeClr val="tx1"/>
          </a:solidFill>
          <a:latin typeface="+mn-lt"/>
          <a:ea typeface="+mn-ea"/>
          <a:cs typeface="+mn-cs"/>
        </a:defRPr>
      </a:lvl4pPr>
      <a:lvl5pPr marL="2159418" algn="l" defTabSz="1079708" rtl="0" eaLnBrk="1" latinLnBrk="0" hangingPunct="1">
        <a:defRPr sz="2100" kern="1200">
          <a:solidFill>
            <a:schemeClr val="tx1"/>
          </a:solidFill>
          <a:latin typeface="+mn-lt"/>
          <a:ea typeface="+mn-ea"/>
          <a:cs typeface="+mn-cs"/>
        </a:defRPr>
      </a:lvl5pPr>
      <a:lvl6pPr marL="2699273" algn="l" defTabSz="1079708" rtl="0" eaLnBrk="1" latinLnBrk="0" hangingPunct="1">
        <a:defRPr sz="2100" kern="1200">
          <a:solidFill>
            <a:schemeClr val="tx1"/>
          </a:solidFill>
          <a:latin typeface="+mn-lt"/>
          <a:ea typeface="+mn-ea"/>
          <a:cs typeface="+mn-cs"/>
        </a:defRPr>
      </a:lvl6pPr>
      <a:lvl7pPr marL="3239127" algn="l" defTabSz="1079708" rtl="0" eaLnBrk="1" latinLnBrk="0" hangingPunct="1">
        <a:defRPr sz="2100" kern="1200">
          <a:solidFill>
            <a:schemeClr val="tx1"/>
          </a:solidFill>
          <a:latin typeface="+mn-lt"/>
          <a:ea typeface="+mn-ea"/>
          <a:cs typeface="+mn-cs"/>
        </a:defRPr>
      </a:lvl7pPr>
      <a:lvl8pPr marL="3778982" algn="l" defTabSz="1079708" rtl="0" eaLnBrk="1" latinLnBrk="0" hangingPunct="1">
        <a:defRPr sz="2100" kern="1200">
          <a:solidFill>
            <a:schemeClr val="tx1"/>
          </a:solidFill>
          <a:latin typeface="+mn-lt"/>
          <a:ea typeface="+mn-ea"/>
          <a:cs typeface="+mn-cs"/>
        </a:defRPr>
      </a:lvl8pPr>
      <a:lvl9pPr marL="4318837" algn="l" defTabSz="1079708"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5.png"/><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png"/><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ctrTitle"/>
          </p:nvPr>
        </p:nvSpPr>
        <p:spPr>
          <a:xfrm>
            <a:off x="2664371" y="950243"/>
            <a:ext cx="6330135" cy="2274284"/>
          </a:xfrm>
        </p:spPr>
        <p:txBody>
          <a:bodyPr/>
          <a:lstStyle/>
          <a:p>
            <a:pPr algn="ctr"/>
            <a:r>
              <a:rPr lang="en-GB" dirty="0"/>
              <a:t>Natural Language Processing</a:t>
            </a:r>
            <a:endParaRPr lang="en-GB" sz="4000" dirty="0"/>
          </a:p>
        </p:txBody>
      </p:sp>
      <p:sp>
        <p:nvSpPr>
          <p:cNvPr id="22" name="Text Placeholder 21"/>
          <p:cNvSpPr>
            <a:spLocks noGrp="1"/>
          </p:cNvSpPr>
          <p:nvPr>
            <p:ph type="body" sz="quarter" idx="13"/>
          </p:nvPr>
        </p:nvSpPr>
        <p:spPr>
          <a:xfrm>
            <a:off x="2232323" y="2606427"/>
            <a:ext cx="7059050" cy="2172482"/>
          </a:xfrm>
        </p:spPr>
        <p:txBody>
          <a:bodyPr/>
          <a:lstStyle/>
          <a:p>
            <a:pPr marL="18288" algn="ctr"/>
            <a:r>
              <a:rPr lang="en-US" b="1" dirty="0"/>
              <a:t>Taylor Kramer and Anne </a:t>
            </a:r>
            <a:r>
              <a:rPr lang="en-US" b="1" dirty="0" err="1"/>
              <a:t>Moshyedi</a:t>
            </a:r>
            <a:endParaRPr lang="en-US" b="1" dirty="0"/>
          </a:p>
          <a:p>
            <a:pPr marL="18288" algn="ctr"/>
            <a:r>
              <a:rPr lang="en-US" dirty="0"/>
              <a:t>Chief Innovation Lab Interns</a:t>
            </a:r>
          </a:p>
          <a:p>
            <a:pPr marL="18288" algn="ctr"/>
            <a:r>
              <a:rPr lang="en-US" dirty="0"/>
              <a:t>SWIFT | Strategic Architecture | Innovation </a:t>
            </a:r>
          </a:p>
          <a:p>
            <a:endParaRPr lang="en-GB" dirty="0"/>
          </a:p>
          <a:p>
            <a:endParaRPr lang="en-GB" dirty="0"/>
          </a:p>
          <a:p>
            <a:r>
              <a:rPr lang="en-GB" dirty="0"/>
              <a:t>August </a:t>
            </a:r>
            <a:r>
              <a:rPr lang="en-GB" dirty="0" smtClean="0"/>
              <a:t>7, </a:t>
            </a:r>
            <a:r>
              <a:rPr lang="en-GB" dirty="0"/>
              <a:t>2018</a:t>
            </a:r>
          </a:p>
          <a:p>
            <a:r>
              <a:rPr lang="en-GB" dirty="0"/>
              <a:t>    </a:t>
            </a:r>
          </a:p>
        </p:txBody>
      </p:sp>
      <p:pic>
        <p:nvPicPr>
          <p:cNvPr id="4" name="Picture 3" descr="\\HK-FILE01\zakasim$\Innovation_Lab\2016-08-16_9-43-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771" y="3758555"/>
            <a:ext cx="4255442" cy="2157242"/>
          </a:xfrm>
          <a:prstGeom prst="roundRect">
            <a:avLst>
              <a:gd name="adj" fmla="val 16667"/>
            </a:avLst>
          </a:prstGeom>
          <a:ln>
            <a:noFill/>
          </a:ln>
          <a:effectLst>
            <a:glow rad="101600">
              <a:srgbClr val="00B0F0">
                <a:alpha val="60000"/>
              </a:srgbClr>
            </a:glow>
            <a:outerShdw blurRad="152400" dist="12000" dir="900000" sy="98000" kx="110000" ky="200000" algn="tl" rotWithShape="0">
              <a:srgbClr val="000000">
                <a:alpha val="30000"/>
              </a:srgbClr>
            </a:outerShdw>
            <a:reflection blurRad="6350" stA="52000" endA="3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76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1000"/>
                                        <p:tgtEl>
                                          <p:spTgt spid="4"/>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750" tmFilter="0, 0; .2, .5; .8, .5; 1, 0"/>
                                        <p:tgtEl>
                                          <p:spTgt spid="4"/>
                                        </p:tgtEl>
                                      </p:cBhvr>
                                    </p:animEffect>
                                    <p:animScale>
                                      <p:cBhvr>
                                        <p:cTn id="11" dur="37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
            <a:ext cx="10801350" cy="6074241"/>
          </a:xfrm>
          <a:prstGeom prst="rect">
            <a:avLst/>
          </a:prstGeom>
        </p:spPr>
      </p:pic>
      <p:sp>
        <p:nvSpPr>
          <p:cNvPr id="7" name="Rectangle 6"/>
          <p:cNvSpPr/>
          <p:nvPr/>
        </p:nvSpPr>
        <p:spPr bwMode="auto">
          <a:xfrm>
            <a:off x="-1" y="806227"/>
            <a:ext cx="1512243" cy="432048"/>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70653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596"/>
            <a:ext cx="10801350" cy="6075759"/>
          </a:xfrm>
        </p:spPr>
      </p:pic>
    </p:spTree>
    <p:extLst>
      <p:ext uri="{BB962C8B-B14F-4D97-AF65-F5344CB8AC3E}">
        <p14:creationId xmlns:p14="http://schemas.microsoft.com/office/powerpoint/2010/main" val="107733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6"/>
            <a:ext cx="10801350" cy="6075759"/>
          </a:xfrm>
        </p:spPr>
      </p:pic>
      <p:sp>
        <p:nvSpPr>
          <p:cNvPr id="3" name="Rectangle 2"/>
          <p:cNvSpPr/>
          <p:nvPr/>
        </p:nvSpPr>
        <p:spPr bwMode="auto">
          <a:xfrm>
            <a:off x="3528468" y="4118595"/>
            <a:ext cx="1008112" cy="432048"/>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37367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6"/>
            <a:ext cx="10801350" cy="6075759"/>
          </a:xfrm>
        </p:spPr>
      </p:pic>
      <p:sp>
        <p:nvSpPr>
          <p:cNvPr id="3" name="Rectangle 2"/>
          <p:cNvSpPr/>
          <p:nvPr/>
        </p:nvSpPr>
        <p:spPr bwMode="auto">
          <a:xfrm>
            <a:off x="2592363" y="2573517"/>
            <a:ext cx="288031" cy="248933"/>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96210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6"/>
            <a:ext cx="10801350" cy="6075759"/>
          </a:xfrm>
        </p:spPr>
      </p:pic>
      <p:sp>
        <p:nvSpPr>
          <p:cNvPr id="3" name="Rectangle 2"/>
          <p:cNvSpPr/>
          <p:nvPr/>
        </p:nvSpPr>
        <p:spPr bwMode="auto">
          <a:xfrm>
            <a:off x="2592363" y="2573517"/>
            <a:ext cx="288031" cy="248933"/>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6420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6"/>
            <a:ext cx="10801350" cy="6075759"/>
          </a:xfrm>
        </p:spPr>
      </p:pic>
      <p:sp>
        <p:nvSpPr>
          <p:cNvPr id="3" name="Rectangle 2"/>
          <p:cNvSpPr/>
          <p:nvPr/>
        </p:nvSpPr>
        <p:spPr bwMode="auto">
          <a:xfrm>
            <a:off x="2592363" y="2573517"/>
            <a:ext cx="288031" cy="248933"/>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171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6"/>
            <a:ext cx="10801350" cy="6075759"/>
          </a:xfrm>
        </p:spPr>
      </p:pic>
      <p:sp>
        <p:nvSpPr>
          <p:cNvPr id="3" name="Rectangle 2"/>
          <p:cNvSpPr/>
          <p:nvPr/>
        </p:nvSpPr>
        <p:spPr bwMode="auto">
          <a:xfrm>
            <a:off x="2160315" y="2553629"/>
            <a:ext cx="315256" cy="256478"/>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5892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595"/>
            <a:ext cx="10801351" cy="6075760"/>
          </a:xfrm>
        </p:spPr>
      </p:pic>
      <p:sp>
        <p:nvSpPr>
          <p:cNvPr id="3" name="Rectangle 2"/>
          <p:cNvSpPr/>
          <p:nvPr/>
        </p:nvSpPr>
        <p:spPr bwMode="auto">
          <a:xfrm>
            <a:off x="-1" y="806227"/>
            <a:ext cx="1512243" cy="432048"/>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3204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6"/>
            <a:ext cx="10801350" cy="6075759"/>
          </a:xfrm>
        </p:spPr>
      </p:pic>
      <p:sp>
        <p:nvSpPr>
          <p:cNvPr id="3" name="Rectangle 2"/>
          <p:cNvSpPr/>
          <p:nvPr/>
        </p:nvSpPr>
        <p:spPr bwMode="auto">
          <a:xfrm>
            <a:off x="1954923" y="4133087"/>
            <a:ext cx="1555531" cy="365339"/>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5433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6"/>
            <a:ext cx="10801350" cy="6075759"/>
          </a:xfrm>
        </p:spPr>
      </p:pic>
      <p:sp>
        <p:nvSpPr>
          <p:cNvPr id="3" name="Rectangle 2"/>
          <p:cNvSpPr/>
          <p:nvPr/>
        </p:nvSpPr>
        <p:spPr bwMode="auto">
          <a:xfrm>
            <a:off x="2142863" y="4093346"/>
            <a:ext cx="288031" cy="248933"/>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81017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Innovation Lab Summer 2018</a:t>
            </a:r>
            <a:endParaRPr lang="en-GB"/>
          </a:p>
        </p:txBody>
      </p:sp>
      <p:sp>
        <p:nvSpPr>
          <p:cNvPr id="3" name="Slide Number Placeholder 2"/>
          <p:cNvSpPr>
            <a:spLocks noGrp="1"/>
          </p:cNvSpPr>
          <p:nvPr>
            <p:ph type="sldNum" sz="quarter" idx="11"/>
          </p:nvPr>
        </p:nvSpPr>
        <p:spPr/>
        <p:txBody>
          <a:bodyPr/>
          <a:lstStyle/>
          <a:p>
            <a:fld id="{F17889F7-7963-4A16-ADF8-FEE4D97DC541}" type="slidenum">
              <a:rPr lang="en-GB" smtClean="0"/>
              <a:pPr/>
              <a:t>2</a:t>
            </a:fld>
            <a:endParaRPr lang="en-GB"/>
          </a:p>
        </p:txBody>
      </p:sp>
      <p:sp>
        <p:nvSpPr>
          <p:cNvPr id="4" name="Title 3"/>
          <p:cNvSpPr>
            <a:spLocks noGrp="1"/>
          </p:cNvSpPr>
          <p:nvPr>
            <p:ph type="title"/>
          </p:nvPr>
        </p:nvSpPr>
        <p:spPr/>
        <p:txBody>
          <a:bodyPr/>
          <a:lstStyle/>
          <a:p>
            <a:r>
              <a:rPr lang="en-GB" dirty="0"/>
              <a:t>Natural Language Processing</a:t>
            </a:r>
          </a:p>
        </p:txBody>
      </p:sp>
      <p:pic>
        <p:nvPicPr>
          <p:cNvPr id="8" name="Content Placeholder 7"/>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3096419" y="1022251"/>
            <a:ext cx="4183458" cy="4175125"/>
          </a:xfrm>
        </p:spPr>
      </p:pic>
      <p:pic>
        <p:nvPicPr>
          <p:cNvPr id="11" name="Content Placeholder 7"/>
          <p:cNvPicPr>
            <a:picLocks noChangeAspect="1"/>
          </p:cNvPicPr>
          <p:nvPr/>
        </p:nvPicPr>
        <p:blipFill rotWithShape="1">
          <a:blip r:embed="rId3">
            <a:extLst>
              <a:ext uri="{28A0092B-C50C-407E-A947-70E740481C1C}">
                <a14:useLocalDpi xmlns:a14="http://schemas.microsoft.com/office/drawing/2010/main" val="0"/>
              </a:ext>
            </a:extLst>
          </a:blip>
          <a:srcRect l="69760" t="17582" r="13037" b="67818"/>
          <a:stretch/>
        </p:blipFill>
        <p:spPr bwMode="auto">
          <a:xfrm>
            <a:off x="4896619" y="1094259"/>
            <a:ext cx="719667" cy="609600"/>
          </a:xfrm>
          <a:prstGeom prst="rect">
            <a:avLst/>
          </a:prstGeom>
          <a:noFill/>
          <a:ln w="9525">
            <a:noFill/>
            <a:miter lim="800000"/>
            <a:headEnd/>
            <a:tailEnd/>
          </a:ln>
          <a:effectLst/>
        </p:spPr>
      </p:pic>
      <p:pic>
        <p:nvPicPr>
          <p:cNvPr id="12" name="Content Placeholder 7"/>
          <p:cNvPicPr>
            <a:picLocks noChangeAspect="1"/>
          </p:cNvPicPr>
          <p:nvPr/>
        </p:nvPicPr>
        <p:blipFill rotWithShape="1">
          <a:blip r:embed="rId3">
            <a:extLst>
              <a:ext uri="{28A0092B-C50C-407E-A947-70E740481C1C}">
                <a14:useLocalDpi xmlns:a14="http://schemas.microsoft.com/office/drawing/2010/main" val="0"/>
              </a:ext>
            </a:extLst>
          </a:blip>
          <a:srcRect l="69760" t="17582" r="13037" b="67818"/>
          <a:stretch/>
        </p:blipFill>
        <p:spPr bwMode="auto">
          <a:xfrm>
            <a:off x="3494505" y="3351586"/>
            <a:ext cx="474655" cy="468006"/>
          </a:xfrm>
          <a:prstGeom prst="rect">
            <a:avLst/>
          </a:prstGeom>
          <a:noFill/>
          <a:ln w="9525">
            <a:noFill/>
            <a:miter lim="800000"/>
            <a:headEnd/>
            <a:tailEnd/>
          </a:ln>
          <a:effectLst/>
        </p:spPr>
      </p:pic>
      <p:pic>
        <p:nvPicPr>
          <p:cNvPr id="13" name="Content Placeholder 7"/>
          <p:cNvPicPr>
            <a:picLocks noChangeAspect="1"/>
          </p:cNvPicPr>
          <p:nvPr/>
        </p:nvPicPr>
        <p:blipFill rotWithShape="1">
          <a:blip r:embed="rId3">
            <a:extLst>
              <a:ext uri="{28A0092B-C50C-407E-A947-70E740481C1C}">
                <a14:useLocalDpi xmlns:a14="http://schemas.microsoft.com/office/drawing/2010/main" val="0"/>
              </a:ext>
            </a:extLst>
          </a:blip>
          <a:srcRect l="69760" t="17582" r="13037" b="67818"/>
          <a:stretch/>
        </p:blipFill>
        <p:spPr bwMode="auto">
          <a:xfrm>
            <a:off x="3646905" y="3503986"/>
            <a:ext cx="474655" cy="468006"/>
          </a:xfrm>
          <a:prstGeom prst="rect">
            <a:avLst/>
          </a:prstGeom>
          <a:noFill/>
          <a:ln w="9525">
            <a:noFill/>
            <a:miter lim="800000"/>
            <a:headEnd/>
            <a:tailEnd/>
          </a:ln>
          <a:effec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30005" t="52848" r="20515" b="30645"/>
          <a:stretch/>
        </p:blipFill>
        <p:spPr>
          <a:xfrm>
            <a:off x="3548783" y="3503986"/>
            <a:ext cx="670897" cy="346903"/>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t="55656" r="69467" b="24819"/>
          <a:stretch/>
        </p:blipFill>
        <p:spPr>
          <a:xfrm>
            <a:off x="4932416" y="1166268"/>
            <a:ext cx="612275" cy="537592"/>
          </a:xfrm>
          <a:prstGeom prst="rect">
            <a:avLst/>
          </a:prstGeom>
        </p:spPr>
      </p:pic>
      <p:sp>
        <p:nvSpPr>
          <p:cNvPr id="15" name="TextBox 14"/>
          <p:cNvSpPr txBox="1"/>
          <p:nvPr/>
        </p:nvSpPr>
        <p:spPr>
          <a:xfrm>
            <a:off x="4932416" y="1264129"/>
            <a:ext cx="524503" cy="338554"/>
          </a:xfrm>
          <a:prstGeom prst="rect">
            <a:avLst/>
          </a:prstGeom>
          <a:noFill/>
        </p:spPr>
        <p:txBody>
          <a:bodyPr wrap="none" rtlCol="0">
            <a:spAutoFit/>
          </a:bodyPr>
          <a:lstStyle/>
          <a:p>
            <a:r>
              <a:rPr lang="en-GB" sz="400" dirty="0">
                <a:solidFill>
                  <a:schemeClr val="bg1"/>
                </a:solidFill>
              </a:rPr>
              <a:t>Summarize</a:t>
            </a:r>
          </a:p>
          <a:p>
            <a:r>
              <a:rPr lang="en-GB" sz="400" dirty="0">
                <a:solidFill>
                  <a:schemeClr val="bg1"/>
                </a:solidFill>
              </a:rPr>
              <a:t>This document</a:t>
            </a:r>
          </a:p>
          <a:p>
            <a:r>
              <a:rPr lang="en-GB" sz="400" dirty="0">
                <a:solidFill>
                  <a:schemeClr val="bg1"/>
                </a:solidFill>
              </a:rPr>
              <a:t>For people </a:t>
            </a:r>
          </a:p>
          <a:p>
            <a:r>
              <a:rPr lang="en-GB" sz="400" dirty="0">
                <a:solidFill>
                  <a:schemeClr val="bg1"/>
                </a:solidFill>
              </a:rPr>
              <a:t>to read</a:t>
            </a:r>
          </a:p>
        </p:txBody>
      </p:sp>
    </p:spTree>
    <p:extLst>
      <p:ext uri="{BB962C8B-B14F-4D97-AF65-F5344CB8AC3E}">
        <p14:creationId xmlns:p14="http://schemas.microsoft.com/office/powerpoint/2010/main" val="1224914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95"/>
            <a:ext cx="10801350" cy="6075760"/>
          </a:xfrm>
        </p:spPr>
      </p:pic>
      <p:sp>
        <p:nvSpPr>
          <p:cNvPr id="6" name="Rectangle 5"/>
          <p:cNvSpPr/>
          <p:nvPr/>
        </p:nvSpPr>
        <p:spPr bwMode="auto">
          <a:xfrm>
            <a:off x="72083" y="1310283"/>
            <a:ext cx="690880" cy="325121"/>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2130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F30E2F-B0F4-B64A-92D4-93F16C8271DF}" type="slidenum">
              <a:rPr lang="en-US" smtClean="0"/>
              <a:t>21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801350" cy="6076950"/>
          </a:xfrm>
          <a:prstGeom prst="rect">
            <a:avLst/>
          </a:prstGeom>
        </p:spPr>
      </p:pic>
      <p:sp>
        <p:nvSpPr>
          <p:cNvPr id="7" name="Rectangle 6"/>
          <p:cNvSpPr/>
          <p:nvPr/>
        </p:nvSpPr>
        <p:spPr bwMode="auto">
          <a:xfrm>
            <a:off x="8692008" y="1496291"/>
            <a:ext cx="1893243" cy="390056"/>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546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304331" y="806227"/>
            <a:ext cx="4752528" cy="4379129"/>
          </a:xfrm>
          <a:prstGeom prst="rect">
            <a:avLst/>
          </a:prstGeom>
          <a:solidFill>
            <a:srgbClr val="FFFF00">
              <a:alpha val="21961"/>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pic>
        <p:nvPicPr>
          <p:cNvPr id="31" name="Picture 30" descr="UIFlowchart.png"/>
          <p:cNvPicPr>
            <a:picLocks noChangeAspect="1"/>
          </p:cNvPicPr>
          <p:nvPr/>
        </p:nvPicPr>
        <p:blipFill>
          <a:blip r:embed="rId3" cstate="print"/>
          <a:srcRect b="46034"/>
          <a:stretch>
            <a:fillRect/>
          </a:stretch>
        </p:blipFill>
        <p:spPr>
          <a:xfrm>
            <a:off x="864171" y="1888107"/>
            <a:ext cx="9693399" cy="3297249"/>
          </a:xfrm>
          <a:prstGeom prst="rect">
            <a:avLst/>
          </a:prstGeom>
        </p:spPr>
      </p:pic>
      <p:sp>
        <p:nvSpPr>
          <p:cNvPr id="127" name="Rectangle 126"/>
          <p:cNvSpPr/>
          <p:nvPr/>
        </p:nvSpPr>
        <p:spPr bwMode="auto">
          <a:xfrm>
            <a:off x="7317881" y="1512779"/>
            <a:ext cx="2736304" cy="10026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2" name="Footer Placeholder 1"/>
          <p:cNvSpPr>
            <a:spLocks noGrp="1"/>
          </p:cNvSpPr>
          <p:nvPr>
            <p:ph type="ftr" sz="quarter" idx="10"/>
          </p:nvPr>
        </p:nvSpPr>
        <p:spPr/>
        <p:txBody>
          <a:bodyPr/>
          <a:lstStyle/>
          <a:p>
            <a:r>
              <a:rPr lang="en-US" dirty="0"/>
              <a:t>Innovation Lab Summer 2018</a:t>
            </a:r>
            <a:endParaRPr lang="en-GB" dirty="0"/>
          </a:p>
        </p:txBody>
      </p:sp>
      <p:sp>
        <p:nvSpPr>
          <p:cNvPr id="3" name="Slide Number Placeholder 2"/>
          <p:cNvSpPr>
            <a:spLocks noGrp="1"/>
          </p:cNvSpPr>
          <p:nvPr>
            <p:ph type="sldNum" sz="quarter" idx="11"/>
          </p:nvPr>
        </p:nvSpPr>
        <p:spPr/>
        <p:txBody>
          <a:bodyPr/>
          <a:lstStyle/>
          <a:p>
            <a:fld id="{F17889F7-7963-4A16-ADF8-FEE4D97DC541}" type="slidenum">
              <a:rPr lang="en-GB" smtClean="0"/>
              <a:pPr/>
              <a:t>22</a:t>
            </a:fld>
            <a:endParaRPr lang="en-GB"/>
          </a:p>
        </p:txBody>
      </p:sp>
      <p:sp>
        <p:nvSpPr>
          <p:cNvPr id="4" name="Title 3"/>
          <p:cNvSpPr>
            <a:spLocks noGrp="1"/>
          </p:cNvSpPr>
          <p:nvPr>
            <p:ph type="title"/>
          </p:nvPr>
        </p:nvSpPr>
        <p:spPr/>
        <p:txBody>
          <a:bodyPr/>
          <a:lstStyle/>
          <a:p>
            <a:r>
              <a:rPr lang="en-GB" dirty="0"/>
              <a:t>Entity Resolution Workflow</a:t>
            </a:r>
          </a:p>
        </p:txBody>
      </p:sp>
      <p:cxnSp>
        <p:nvCxnSpPr>
          <p:cNvPr id="32" name="Straight Connector 31"/>
          <p:cNvCxnSpPr/>
          <p:nvPr/>
        </p:nvCxnSpPr>
        <p:spPr>
          <a:xfrm>
            <a:off x="2304331" y="1166267"/>
            <a:ext cx="0" cy="35814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9982" y="1166267"/>
            <a:ext cx="0" cy="35052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56859" y="1166267"/>
            <a:ext cx="0" cy="35814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493243" y="1255610"/>
            <a:ext cx="1579278" cy="707886"/>
          </a:xfrm>
          <a:prstGeom prst="rect">
            <a:avLst/>
          </a:prstGeom>
          <a:noFill/>
        </p:spPr>
        <p:txBody>
          <a:bodyPr wrap="none" rtlCol="0">
            <a:spAutoFit/>
          </a:bodyPr>
          <a:lstStyle/>
          <a:p>
            <a:r>
              <a:rPr lang="en-US" sz="2000" b="1" dirty="0">
                <a:solidFill>
                  <a:schemeClr val="tx2">
                    <a:lumMod val="75000"/>
                  </a:schemeClr>
                </a:solidFill>
              </a:rPr>
              <a:t>Preliminary</a:t>
            </a:r>
          </a:p>
          <a:p>
            <a:r>
              <a:rPr lang="en-US" sz="2000" b="1" dirty="0">
                <a:solidFill>
                  <a:schemeClr val="tx2">
                    <a:lumMod val="75000"/>
                  </a:schemeClr>
                </a:solidFill>
              </a:rPr>
              <a:t>Look Up</a:t>
            </a:r>
          </a:p>
        </p:txBody>
      </p:sp>
      <p:sp>
        <p:nvSpPr>
          <p:cNvPr id="36" name="TextBox 35"/>
          <p:cNvSpPr txBox="1"/>
          <p:nvPr/>
        </p:nvSpPr>
        <p:spPr>
          <a:xfrm>
            <a:off x="4931643" y="1318667"/>
            <a:ext cx="1361463" cy="400110"/>
          </a:xfrm>
          <a:prstGeom prst="rect">
            <a:avLst/>
          </a:prstGeom>
          <a:noFill/>
        </p:spPr>
        <p:txBody>
          <a:bodyPr wrap="none" rtlCol="0">
            <a:spAutoFit/>
          </a:bodyPr>
          <a:lstStyle/>
          <a:p>
            <a:r>
              <a:rPr lang="en-US" sz="2000" b="1" dirty="0">
                <a:solidFill>
                  <a:schemeClr val="tx2">
                    <a:lumMod val="75000"/>
                  </a:schemeClr>
                </a:solidFill>
              </a:rPr>
              <a:t>ML Model</a:t>
            </a:r>
          </a:p>
        </p:txBody>
      </p:sp>
      <p:cxnSp>
        <p:nvCxnSpPr>
          <p:cNvPr id="38" name="Elbow Connector 37"/>
          <p:cNvCxnSpPr/>
          <p:nvPr/>
        </p:nvCxnSpPr>
        <p:spPr bwMode="auto">
          <a:xfrm>
            <a:off x="3945485" y="2462410"/>
            <a:ext cx="648072" cy="576064"/>
          </a:xfrm>
          <a:prstGeom prst="bentConnector3">
            <a:avLst>
              <a:gd name="adj1" fmla="val 1897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0" name="Elbow Connector 39"/>
          <p:cNvCxnSpPr/>
          <p:nvPr/>
        </p:nvCxnSpPr>
        <p:spPr bwMode="auto">
          <a:xfrm flipV="1">
            <a:off x="3945485" y="3038474"/>
            <a:ext cx="648072" cy="600312"/>
          </a:xfrm>
          <a:prstGeom prst="bentConnector3">
            <a:avLst>
              <a:gd name="adj1" fmla="val 18646"/>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7" name="Straight Arrow Connector 46"/>
          <p:cNvCxnSpPr/>
          <p:nvPr/>
        </p:nvCxnSpPr>
        <p:spPr bwMode="auto">
          <a:xfrm>
            <a:off x="3945485" y="3038474"/>
            <a:ext cx="648072"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55" name="Elbow Connector 54"/>
          <p:cNvCxnSpPr/>
          <p:nvPr/>
        </p:nvCxnSpPr>
        <p:spPr bwMode="auto">
          <a:xfrm flipV="1">
            <a:off x="2217293" y="2572845"/>
            <a:ext cx="504056" cy="496496"/>
          </a:xfrm>
          <a:prstGeom prst="bentConnector3">
            <a:avLst>
              <a:gd name="adj1" fmla="val 51983"/>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56" name="Straight Arrow Connector 55"/>
          <p:cNvCxnSpPr/>
          <p:nvPr/>
        </p:nvCxnSpPr>
        <p:spPr bwMode="auto">
          <a:xfrm>
            <a:off x="2217293" y="3091432"/>
            <a:ext cx="504056"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72" name="Elbow Connector 71"/>
          <p:cNvCxnSpPr/>
          <p:nvPr/>
        </p:nvCxnSpPr>
        <p:spPr bwMode="auto">
          <a:xfrm>
            <a:off x="2217293" y="3110482"/>
            <a:ext cx="504056" cy="456296"/>
          </a:xfrm>
          <a:prstGeom prst="bentConnector3">
            <a:avLst>
              <a:gd name="adj1" fmla="val 51890"/>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83" name="Straight Arrow Connector 82"/>
          <p:cNvCxnSpPr/>
          <p:nvPr/>
        </p:nvCxnSpPr>
        <p:spPr bwMode="auto">
          <a:xfrm>
            <a:off x="5407721" y="3044190"/>
            <a:ext cx="324037"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86" name="Elbow Connector 85"/>
          <p:cNvCxnSpPr/>
          <p:nvPr/>
        </p:nvCxnSpPr>
        <p:spPr bwMode="auto">
          <a:xfrm>
            <a:off x="4402933" y="3038474"/>
            <a:ext cx="3240360" cy="914400"/>
          </a:xfrm>
          <a:prstGeom prst="bentConnector3">
            <a:avLst>
              <a:gd name="adj1" fmla="val -1735"/>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95" name="Straight Arrow Connector 94"/>
          <p:cNvCxnSpPr/>
          <p:nvPr/>
        </p:nvCxnSpPr>
        <p:spPr bwMode="auto">
          <a:xfrm>
            <a:off x="8391669" y="2395840"/>
            <a:ext cx="252029"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23" name="Elbow Connector 122"/>
          <p:cNvCxnSpPr/>
          <p:nvPr/>
        </p:nvCxnSpPr>
        <p:spPr bwMode="auto">
          <a:xfrm flipV="1">
            <a:off x="6952887" y="2421241"/>
            <a:ext cx="648072" cy="600312"/>
          </a:xfrm>
          <a:prstGeom prst="bentConnector3">
            <a:avLst>
              <a:gd name="adj1" fmla="val 39549"/>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pic>
        <p:nvPicPr>
          <p:cNvPr id="126" name="Picture 125" descr="UIFlowchart.png"/>
          <p:cNvPicPr>
            <a:picLocks noChangeAspect="1"/>
          </p:cNvPicPr>
          <p:nvPr/>
        </p:nvPicPr>
        <p:blipFill rotWithShape="1">
          <a:blip r:embed="rId3" cstate="print"/>
          <a:srcRect l="66551" b="88381"/>
          <a:stretch/>
        </p:blipFill>
        <p:spPr>
          <a:xfrm>
            <a:off x="7451898" y="2160431"/>
            <a:ext cx="3242370" cy="709935"/>
          </a:xfrm>
          <a:prstGeom prst="rect">
            <a:avLst/>
          </a:prstGeom>
        </p:spPr>
      </p:pic>
      <p:sp>
        <p:nvSpPr>
          <p:cNvPr id="128" name="TextBox 127"/>
          <p:cNvSpPr txBox="1"/>
          <p:nvPr/>
        </p:nvSpPr>
        <p:spPr>
          <a:xfrm>
            <a:off x="8035791" y="1318711"/>
            <a:ext cx="952505" cy="400110"/>
          </a:xfrm>
          <a:prstGeom prst="rect">
            <a:avLst/>
          </a:prstGeom>
          <a:noFill/>
        </p:spPr>
        <p:txBody>
          <a:bodyPr wrap="none" rtlCol="0">
            <a:spAutoFit/>
          </a:bodyPr>
          <a:lstStyle/>
          <a:p>
            <a:r>
              <a:rPr lang="en-US" sz="2000" dirty="0">
                <a:solidFill>
                  <a:schemeClr val="tx2">
                    <a:lumMod val="75000"/>
                  </a:schemeClr>
                </a:solidFill>
              </a:rPr>
              <a:t>Output</a:t>
            </a:r>
          </a:p>
        </p:txBody>
      </p:sp>
      <p:sp>
        <p:nvSpPr>
          <p:cNvPr id="129" name="TextBox 128"/>
          <p:cNvSpPr txBox="1"/>
          <p:nvPr/>
        </p:nvSpPr>
        <p:spPr>
          <a:xfrm>
            <a:off x="1152203" y="1409498"/>
            <a:ext cx="753732" cy="400110"/>
          </a:xfrm>
          <a:prstGeom prst="rect">
            <a:avLst/>
          </a:prstGeom>
          <a:noFill/>
        </p:spPr>
        <p:txBody>
          <a:bodyPr wrap="none" rtlCol="0">
            <a:spAutoFit/>
          </a:bodyPr>
          <a:lstStyle/>
          <a:p>
            <a:r>
              <a:rPr lang="en-US" sz="2000" dirty="0">
                <a:solidFill>
                  <a:schemeClr val="tx2">
                    <a:lumMod val="75000"/>
                  </a:schemeClr>
                </a:solidFill>
              </a:rPr>
              <a:t>Input</a:t>
            </a:r>
          </a:p>
        </p:txBody>
      </p:sp>
      <p:sp>
        <p:nvSpPr>
          <p:cNvPr id="130" name="Vertical Scroll 129"/>
          <p:cNvSpPr/>
          <p:nvPr/>
        </p:nvSpPr>
        <p:spPr bwMode="auto">
          <a:xfrm>
            <a:off x="1199688" y="3495674"/>
            <a:ext cx="288032" cy="29383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31" name="Vertical Scroll 130"/>
          <p:cNvSpPr/>
          <p:nvPr/>
        </p:nvSpPr>
        <p:spPr bwMode="auto">
          <a:xfrm>
            <a:off x="1619822" y="3495674"/>
            <a:ext cx="288032" cy="293832"/>
          </a:xfrm>
          <a:prstGeom prst="verticalScroll">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30" name="Rectangle 29"/>
          <p:cNvSpPr/>
          <p:nvPr/>
        </p:nvSpPr>
        <p:spPr bwMode="auto">
          <a:xfrm>
            <a:off x="7316663" y="4264239"/>
            <a:ext cx="1298807"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pic>
        <p:nvPicPr>
          <p:cNvPr id="37" name="Picture 36"/>
          <p:cNvPicPr>
            <a:picLocks noChangeAspect="1"/>
          </p:cNvPicPr>
          <p:nvPr/>
        </p:nvPicPr>
        <p:blipFill rotWithShape="1">
          <a:blip r:embed="rId4">
            <a:extLst>
              <a:ext uri="{28A0092B-C50C-407E-A947-70E740481C1C}">
                <a14:useLocalDpi xmlns:a14="http://schemas.microsoft.com/office/drawing/2010/main" val="0"/>
              </a:ext>
            </a:extLst>
          </a:blip>
          <a:srcRect l="67178" t="39843" r="19692" b="49492"/>
          <a:stretch/>
        </p:blipFill>
        <p:spPr>
          <a:xfrm>
            <a:off x="7451898" y="4337804"/>
            <a:ext cx="1191800" cy="610176"/>
          </a:xfrm>
          <a:prstGeom prst="rect">
            <a:avLst/>
          </a:prstGeom>
        </p:spPr>
      </p:pic>
      <p:cxnSp>
        <p:nvCxnSpPr>
          <p:cNvPr id="29" name="Straight Arrow Connector 28"/>
          <p:cNvCxnSpPr/>
          <p:nvPr/>
        </p:nvCxnSpPr>
        <p:spPr bwMode="auto">
          <a:xfrm>
            <a:off x="8023537" y="4116441"/>
            <a:ext cx="0" cy="276546"/>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39" name="Elbow Connector 71">
            <a:extLst>
              <a:ext uri="{FF2B5EF4-FFF2-40B4-BE49-F238E27FC236}">
                <a16:creationId xmlns="" xmlns:a16="http://schemas.microsoft.com/office/drawing/2014/main" id="{2E47DF41-FCD3-4776-9127-3FDE2AE51A95}"/>
              </a:ext>
            </a:extLst>
          </p:cNvPr>
          <p:cNvCxnSpPr>
            <a:cxnSpLocks/>
          </p:cNvCxnSpPr>
          <p:nvPr/>
        </p:nvCxnSpPr>
        <p:spPr bwMode="auto">
          <a:xfrm>
            <a:off x="6944525" y="3017049"/>
            <a:ext cx="685800" cy="822960"/>
          </a:xfrm>
          <a:prstGeom prst="bentConnector3">
            <a:avLst>
              <a:gd name="adj1" fmla="val 38275"/>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25378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Innovation Lab Summer 2018</a:t>
            </a:r>
            <a:endParaRPr lang="en-GB"/>
          </a:p>
        </p:txBody>
      </p:sp>
      <p:sp>
        <p:nvSpPr>
          <p:cNvPr id="3" name="Slide Number Placeholder 2"/>
          <p:cNvSpPr>
            <a:spLocks noGrp="1"/>
          </p:cNvSpPr>
          <p:nvPr>
            <p:ph type="sldNum" sz="quarter" idx="11"/>
          </p:nvPr>
        </p:nvSpPr>
        <p:spPr/>
        <p:txBody>
          <a:bodyPr/>
          <a:lstStyle/>
          <a:p>
            <a:fld id="{F17889F7-7963-4A16-ADF8-FEE4D97DC541}" type="slidenum">
              <a:rPr lang="en-GB" smtClean="0"/>
              <a:pPr/>
              <a:t>23</a:t>
            </a:fld>
            <a:endParaRPr lang="en-GB"/>
          </a:p>
        </p:txBody>
      </p:sp>
      <p:sp>
        <p:nvSpPr>
          <p:cNvPr id="4" name="Title 3"/>
          <p:cNvSpPr>
            <a:spLocks noGrp="1"/>
          </p:cNvSpPr>
          <p:nvPr>
            <p:ph type="title"/>
          </p:nvPr>
        </p:nvSpPr>
        <p:spPr>
          <a:xfrm>
            <a:off x="287337" y="301625"/>
            <a:ext cx="10297913" cy="463798"/>
          </a:xfrm>
        </p:spPr>
        <p:txBody>
          <a:bodyPr/>
          <a:lstStyle/>
          <a:p>
            <a:r>
              <a:rPr lang="en-GB" dirty="0"/>
              <a:t>Matching Methods                                                            Machine Learning</a:t>
            </a: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96819" y="1598314"/>
            <a:ext cx="3240361" cy="3240361"/>
          </a:xfrm>
          <a:prstGeom prst="rect">
            <a:avLst/>
          </a:prstGeom>
          <a:noFill/>
          <a:ln w="9525">
            <a:noFill/>
            <a:miter lim="800000"/>
            <a:headEnd/>
            <a:tailEnd/>
          </a:ln>
          <a:effectLst/>
        </p:spPr>
      </p:pic>
      <p:pic>
        <p:nvPicPr>
          <p:cNvPr id="10" name="Content Placeholder 9"/>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448599" y="765037"/>
            <a:ext cx="5256584" cy="4883374"/>
          </a:xfrm>
        </p:spPr>
      </p:pic>
    </p:spTree>
    <p:extLst>
      <p:ext uri="{BB962C8B-B14F-4D97-AF65-F5344CB8AC3E}">
        <p14:creationId xmlns:p14="http://schemas.microsoft.com/office/powerpoint/2010/main" val="17877848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Innovation Lab Summer 2018</a:t>
            </a:r>
            <a:endParaRPr lang="en-GB" dirty="0"/>
          </a:p>
        </p:txBody>
      </p:sp>
      <p:sp>
        <p:nvSpPr>
          <p:cNvPr id="3" name="Slide Number Placeholder 2"/>
          <p:cNvSpPr>
            <a:spLocks noGrp="1"/>
          </p:cNvSpPr>
          <p:nvPr>
            <p:ph type="sldNum" sz="quarter" idx="11"/>
          </p:nvPr>
        </p:nvSpPr>
        <p:spPr/>
        <p:txBody>
          <a:bodyPr/>
          <a:lstStyle/>
          <a:p>
            <a:fld id="{F17889F7-7963-4A16-ADF8-FEE4D97DC541}" type="slidenum">
              <a:rPr lang="en-GB" smtClean="0"/>
              <a:pPr/>
              <a:t>24</a:t>
            </a:fld>
            <a:endParaRPr lang="en-GB"/>
          </a:p>
        </p:txBody>
      </p:sp>
      <p:sp>
        <p:nvSpPr>
          <p:cNvPr id="5" name="Text Placeholder 3"/>
          <p:cNvSpPr>
            <a:spLocks noGrp="1"/>
          </p:cNvSpPr>
          <p:nvPr>
            <p:ph type="body" sz="quarter" idx="12"/>
          </p:nvPr>
        </p:nvSpPr>
        <p:spPr>
          <a:xfrm>
            <a:off x="1152203" y="2390403"/>
            <a:ext cx="8649593" cy="1584176"/>
          </a:xfrm>
        </p:spPr>
        <p:txBody>
          <a:bodyPr/>
          <a:lstStyle/>
          <a:p>
            <a:pPr algn="ctr"/>
            <a:r>
              <a:rPr lang="en-GB" dirty="0"/>
              <a:t>Demo Scenarios</a:t>
            </a:r>
          </a:p>
        </p:txBody>
      </p:sp>
    </p:spTree>
    <p:extLst>
      <p:ext uri="{BB962C8B-B14F-4D97-AF65-F5344CB8AC3E}">
        <p14:creationId xmlns:p14="http://schemas.microsoft.com/office/powerpoint/2010/main" val="15288453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PySolr</a:t>
            </a:r>
            <a:endParaRPr lang="en-US" dirty="0"/>
          </a:p>
        </p:txBody>
      </p:sp>
      <p:sp>
        <p:nvSpPr>
          <p:cNvPr id="5" name="Slide Number Placeholder 4"/>
          <p:cNvSpPr>
            <a:spLocks noGrp="1"/>
          </p:cNvSpPr>
          <p:nvPr>
            <p:ph type="sldNum" sz="quarter" idx="12"/>
          </p:nvPr>
        </p:nvSpPr>
        <p:spPr/>
        <p:txBody>
          <a:bodyPr/>
          <a:lstStyle/>
          <a:p>
            <a:fld id="{6FF30E2F-B0F4-B64A-92D4-93F16C8271DF}" type="slidenum">
              <a:rPr lang="en-US" smtClean="0"/>
              <a:t>25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3" y="765423"/>
            <a:ext cx="8676124" cy="5153372"/>
          </a:xfrm>
          <a:prstGeom prst="rect">
            <a:avLst/>
          </a:prstGeom>
        </p:spPr>
      </p:pic>
    </p:spTree>
    <p:extLst>
      <p:ext uri="{BB962C8B-B14F-4D97-AF65-F5344CB8AC3E}">
        <p14:creationId xmlns:p14="http://schemas.microsoft.com/office/powerpoint/2010/main" val="10172285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PySolr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83" y="791957"/>
            <a:ext cx="10106359" cy="5299349"/>
          </a:xfrm>
        </p:spPr>
      </p:pic>
      <p:sp>
        <p:nvSpPr>
          <p:cNvPr id="5" name="Slide Number Placeholder 4"/>
          <p:cNvSpPr>
            <a:spLocks noGrp="1"/>
          </p:cNvSpPr>
          <p:nvPr>
            <p:ph type="sldNum" sz="quarter" idx="12"/>
          </p:nvPr>
        </p:nvSpPr>
        <p:spPr/>
        <p:txBody>
          <a:bodyPr/>
          <a:lstStyle/>
          <a:p>
            <a:fld id="{6FF30E2F-B0F4-B64A-92D4-93F16C8271DF}" type="slidenum">
              <a:rPr lang="en-US" smtClean="0"/>
              <a:t>26</a:t>
            </a:fld>
            <a:endParaRPr lang="en-US"/>
          </a:p>
        </p:txBody>
      </p:sp>
    </p:spTree>
    <p:extLst>
      <p:ext uri="{BB962C8B-B14F-4D97-AF65-F5344CB8AC3E}">
        <p14:creationId xmlns:p14="http://schemas.microsoft.com/office/powerpoint/2010/main" val="4374063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PySolr</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F30E2F-B0F4-B64A-92D4-93F16C8271DF}" type="slidenum">
              <a:rPr lang="en-US" smtClean="0"/>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8" y="765423"/>
            <a:ext cx="6765190" cy="355102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 y="4316446"/>
            <a:ext cx="6870416" cy="1717604"/>
          </a:xfrm>
          <a:prstGeom prst="rect">
            <a:avLst/>
          </a:prstGeom>
        </p:spPr>
      </p:pic>
    </p:spTree>
    <p:extLst>
      <p:ext uri="{BB962C8B-B14F-4D97-AF65-F5344CB8AC3E}">
        <p14:creationId xmlns:p14="http://schemas.microsoft.com/office/powerpoint/2010/main" val="6527234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SoDA</a:t>
            </a:r>
            <a:endParaRPr lang="en-US" dirty="0"/>
          </a:p>
        </p:txBody>
      </p:sp>
      <p:sp>
        <p:nvSpPr>
          <p:cNvPr id="5" name="Slide Number Placeholder 4"/>
          <p:cNvSpPr>
            <a:spLocks noGrp="1"/>
          </p:cNvSpPr>
          <p:nvPr>
            <p:ph type="sldNum" sz="quarter" idx="12"/>
          </p:nvPr>
        </p:nvSpPr>
        <p:spPr/>
        <p:txBody>
          <a:bodyPr/>
          <a:lstStyle/>
          <a:p>
            <a:fld id="{6FF30E2F-B0F4-B64A-92D4-93F16C8271DF}" type="slidenum">
              <a:rPr lang="en-US" smtClean="0"/>
              <a:t>28</a:t>
            </a:fld>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91" y="793482"/>
            <a:ext cx="6696744" cy="4177897"/>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04" y="5205607"/>
            <a:ext cx="6710950" cy="773178"/>
          </a:xfrm>
          <a:prstGeom prst="rect">
            <a:avLst/>
          </a:prstGeom>
        </p:spPr>
      </p:pic>
    </p:spTree>
    <p:extLst>
      <p:ext uri="{BB962C8B-B14F-4D97-AF65-F5344CB8AC3E}">
        <p14:creationId xmlns:p14="http://schemas.microsoft.com/office/powerpoint/2010/main" val="19273061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a:t>
            </a:r>
            <a:r>
              <a:rPr lang="en-US" dirty="0" err="1" smtClean="0"/>
              <a:t>SoDA</a:t>
            </a:r>
            <a:r>
              <a:rPr lang="en-US" dirty="0" smtClean="0"/>
              <a:t> Implementation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338" y="765423"/>
            <a:ext cx="8064896" cy="5246297"/>
          </a:xfrm>
        </p:spPr>
      </p:pic>
      <p:sp>
        <p:nvSpPr>
          <p:cNvPr id="5" name="Slide Number Placeholder 4"/>
          <p:cNvSpPr>
            <a:spLocks noGrp="1"/>
          </p:cNvSpPr>
          <p:nvPr>
            <p:ph type="sldNum" sz="quarter" idx="12"/>
          </p:nvPr>
        </p:nvSpPr>
        <p:spPr/>
        <p:txBody>
          <a:bodyPr/>
          <a:lstStyle/>
          <a:p>
            <a:fld id="{6FF30E2F-B0F4-B64A-92D4-93F16C8271DF}" type="slidenum">
              <a:rPr lang="en-US" smtClean="0"/>
              <a:t>29</a:t>
            </a:fld>
            <a:endParaRPr lang="en-US" dirty="0"/>
          </a:p>
        </p:txBody>
      </p:sp>
    </p:spTree>
    <p:extLst>
      <p:ext uri="{BB962C8B-B14F-4D97-AF65-F5344CB8AC3E}">
        <p14:creationId xmlns:p14="http://schemas.microsoft.com/office/powerpoint/2010/main" val="301643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a:t>Innovation Lab Summer 2018</a:t>
            </a:r>
            <a:endParaRPr lang="en-GB" dirty="0"/>
          </a:p>
        </p:txBody>
      </p:sp>
      <p:sp>
        <p:nvSpPr>
          <p:cNvPr id="3" name="Slide Number Placeholder 2"/>
          <p:cNvSpPr>
            <a:spLocks noGrp="1"/>
          </p:cNvSpPr>
          <p:nvPr>
            <p:ph type="sldNum" sz="quarter" idx="11"/>
          </p:nvPr>
        </p:nvSpPr>
        <p:spPr/>
        <p:txBody>
          <a:bodyPr/>
          <a:lstStyle/>
          <a:p>
            <a:fld id="{F17889F7-7963-4A16-ADF8-FEE4D97DC541}" type="slidenum">
              <a:rPr lang="en-GB" smtClean="0"/>
              <a:pPr/>
              <a:t>3</a:t>
            </a:fld>
            <a:endParaRPr lang="en-GB"/>
          </a:p>
        </p:txBody>
      </p:sp>
      <p:sp>
        <p:nvSpPr>
          <p:cNvPr id="4" name="Title 3"/>
          <p:cNvSpPr>
            <a:spLocks noGrp="1"/>
          </p:cNvSpPr>
          <p:nvPr>
            <p:ph type="title"/>
          </p:nvPr>
        </p:nvSpPr>
        <p:spPr/>
        <p:txBody>
          <a:bodyPr/>
          <a:lstStyle/>
          <a:p>
            <a:r>
              <a:rPr lang="en-GB" sz="2000" dirty="0"/>
              <a:t>Entity Resolution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534" y="1598315"/>
            <a:ext cx="3830488" cy="2925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bwMode="auto">
          <a:xfrm>
            <a:off x="437109" y="1958355"/>
            <a:ext cx="3768005" cy="288032"/>
          </a:xfrm>
          <a:prstGeom prst="rect">
            <a:avLst/>
          </a:prstGeom>
          <a:solidFill>
            <a:srgbClr val="FFFF0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6" name="Rectangle 15"/>
          <p:cNvSpPr/>
          <p:nvPr/>
        </p:nvSpPr>
        <p:spPr bwMode="auto">
          <a:xfrm>
            <a:off x="445146" y="2587377"/>
            <a:ext cx="3768005" cy="288032"/>
          </a:xfrm>
          <a:prstGeom prst="rect">
            <a:avLst/>
          </a:prstGeom>
          <a:solidFill>
            <a:srgbClr val="FFFF0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7" name="Rectangle 16"/>
          <p:cNvSpPr/>
          <p:nvPr/>
        </p:nvSpPr>
        <p:spPr bwMode="auto">
          <a:xfrm>
            <a:off x="437109" y="2907392"/>
            <a:ext cx="3768005" cy="288032"/>
          </a:xfrm>
          <a:prstGeom prst="rect">
            <a:avLst/>
          </a:prstGeom>
          <a:solidFill>
            <a:srgbClr val="FFFF0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8" name="Rectangle 17"/>
          <p:cNvSpPr/>
          <p:nvPr/>
        </p:nvSpPr>
        <p:spPr bwMode="auto">
          <a:xfrm>
            <a:off x="435621" y="3223999"/>
            <a:ext cx="3768005" cy="288032"/>
          </a:xfrm>
          <a:prstGeom prst="rect">
            <a:avLst/>
          </a:prstGeom>
          <a:solidFill>
            <a:srgbClr val="FFFF0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9" name="Rectangle 18"/>
          <p:cNvSpPr/>
          <p:nvPr/>
        </p:nvSpPr>
        <p:spPr bwMode="auto">
          <a:xfrm>
            <a:off x="445146" y="2270398"/>
            <a:ext cx="3768005" cy="288032"/>
          </a:xfrm>
          <a:prstGeom prst="rect">
            <a:avLst/>
          </a:prstGeom>
          <a:solidFill>
            <a:schemeClr val="accent2">
              <a:lumMod val="40000"/>
              <a:lumOff val="60000"/>
              <a:alpha val="2902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20" name="Rectangle 19"/>
          <p:cNvSpPr/>
          <p:nvPr/>
        </p:nvSpPr>
        <p:spPr bwMode="auto">
          <a:xfrm>
            <a:off x="445146" y="3531081"/>
            <a:ext cx="3768005" cy="288032"/>
          </a:xfrm>
          <a:prstGeom prst="rect">
            <a:avLst/>
          </a:prstGeom>
          <a:solidFill>
            <a:srgbClr val="0070C0">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21" name="Rectangle 20"/>
          <p:cNvSpPr/>
          <p:nvPr/>
        </p:nvSpPr>
        <p:spPr bwMode="auto">
          <a:xfrm>
            <a:off x="446634" y="3844994"/>
            <a:ext cx="3768005" cy="288032"/>
          </a:xfrm>
          <a:prstGeom prst="rect">
            <a:avLst/>
          </a:prstGeom>
          <a:solidFill>
            <a:srgbClr val="949D9E">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22" name="Rectangle 21"/>
          <p:cNvSpPr/>
          <p:nvPr/>
        </p:nvSpPr>
        <p:spPr bwMode="auto">
          <a:xfrm>
            <a:off x="445146" y="4161601"/>
            <a:ext cx="3768005" cy="288032"/>
          </a:xfrm>
          <a:prstGeom prst="rect">
            <a:avLst/>
          </a:prstGeom>
          <a:solidFill>
            <a:srgbClr val="949D9E">
              <a:alpha val="2902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863" y="2229871"/>
            <a:ext cx="3512841" cy="2276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0955" y="1905771"/>
            <a:ext cx="2592288" cy="258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795336" y="4602033"/>
            <a:ext cx="939681" cy="400110"/>
          </a:xfrm>
          <a:prstGeom prst="rect">
            <a:avLst/>
          </a:prstGeom>
          <a:noFill/>
        </p:spPr>
        <p:txBody>
          <a:bodyPr wrap="none" rtlCol="0">
            <a:spAutoFit/>
          </a:bodyPr>
          <a:lstStyle/>
          <a:p>
            <a:r>
              <a:rPr lang="en-GB" sz="2000" dirty="0" smtClean="0">
                <a:solidFill>
                  <a:srgbClr val="D6001A"/>
                </a:solidFill>
              </a:rPr>
              <a:t>Before</a:t>
            </a:r>
            <a:endParaRPr lang="en-GB" sz="2000" dirty="0">
              <a:solidFill>
                <a:srgbClr val="D6001A"/>
              </a:solidFill>
            </a:endParaRPr>
          </a:p>
        </p:txBody>
      </p:sp>
      <p:sp>
        <p:nvSpPr>
          <p:cNvPr id="23" name="TextBox 22"/>
          <p:cNvSpPr txBox="1"/>
          <p:nvPr/>
        </p:nvSpPr>
        <p:spPr>
          <a:xfrm>
            <a:off x="8586613" y="4605456"/>
            <a:ext cx="724878" cy="400110"/>
          </a:xfrm>
          <a:prstGeom prst="rect">
            <a:avLst/>
          </a:prstGeom>
          <a:noFill/>
        </p:spPr>
        <p:txBody>
          <a:bodyPr wrap="none" rtlCol="0">
            <a:spAutoFit/>
          </a:bodyPr>
          <a:lstStyle/>
          <a:p>
            <a:r>
              <a:rPr lang="en-GB" sz="2000" dirty="0" smtClean="0">
                <a:solidFill>
                  <a:srgbClr val="D6001A"/>
                </a:solidFill>
              </a:rPr>
              <a:t>After</a:t>
            </a:r>
            <a:endParaRPr lang="en-GB" sz="2000" dirty="0">
              <a:solidFill>
                <a:srgbClr val="D6001A"/>
              </a:solidFill>
            </a:endParaRPr>
          </a:p>
        </p:txBody>
      </p:sp>
    </p:spTree>
    <p:extLst>
      <p:ext uri="{BB962C8B-B14F-4D97-AF65-F5344CB8AC3E}">
        <p14:creationId xmlns:p14="http://schemas.microsoft.com/office/powerpoint/2010/main" val="42109760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Dedupe</a:t>
            </a:r>
            <a:endParaRPr lang="en-US" dirty="0"/>
          </a:p>
        </p:txBody>
      </p:sp>
      <p:sp>
        <p:nvSpPr>
          <p:cNvPr id="5" name="Slide Number Placeholder 4"/>
          <p:cNvSpPr>
            <a:spLocks noGrp="1"/>
          </p:cNvSpPr>
          <p:nvPr>
            <p:ph type="sldNum" sz="quarter" idx="12"/>
          </p:nvPr>
        </p:nvSpPr>
        <p:spPr/>
        <p:txBody>
          <a:bodyPr/>
          <a:lstStyle/>
          <a:p>
            <a:fld id="{6FF30E2F-B0F4-B64A-92D4-93F16C8271DF}" type="slidenum">
              <a:rPr lang="en-US" smtClean="0"/>
              <a:t>30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0243"/>
            <a:ext cx="10801350" cy="4968551"/>
          </a:xfrm>
          <a:prstGeom prst="rect">
            <a:avLst/>
          </a:prstGeom>
        </p:spPr>
      </p:pic>
    </p:spTree>
    <p:extLst>
      <p:ext uri="{BB962C8B-B14F-4D97-AF65-F5344CB8AC3E}">
        <p14:creationId xmlns:p14="http://schemas.microsoft.com/office/powerpoint/2010/main" val="4224076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Innovation Lab Summer 2018</a:t>
            </a:r>
            <a:endParaRPr lang="en-GB"/>
          </a:p>
        </p:txBody>
      </p:sp>
      <p:sp>
        <p:nvSpPr>
          <p:cNvPr id="3" name="Slide Number Placeholder 2"/>
          <p:cNvSpPr>
            <a:spLocks noGrp="1"/>
          </p:cNvSpPr>
          <p:nvPr>
            <p:ph type="sldNum" sz="quarter" idx="11"/>
          </p:nvPr>
        </p:nvSpPr>
        <p:spPr/>
        <p:txBody>
          <a:bodyPr/>
          <a:lstStyle/>
          <a:p>
            <a:fld id="{F17889F7-7963-4A16-ADF8-FEE4D97DC541}" type="slidenum">
              <a:rPr lang="en-GB" smtClean="0"/>
              <a:pPr/>
              <a:t>31</a:t>
            </a:fld>
            <a:endParaRPr lang="en-GB"/>
          </a:p>
        </p:txBody>
      </p:sp>
      <p:sp>
        <p:nvSpPr>
          <p:cNvPr id="4" name="Title 3"/>
          <p:cNvSpPr>
            <a:spLocks noGrp="1"/>
          </p:cNvSpPr>
          <p:nvPr>
            <p:ph type="title"/>
          </p:nvPr>
        </p:nvSpPr>
        <p:spPr/>
        <p:txBody>
          <a:bodyPr/>
          <a:lstStyle/>
          <a:p>
            <a:r>
              <a:rPr lang="en-GB" dirty="0"/>
              <a:t>Conclusion and Future Work</a:t>
            </a:r>
          </a:p>
        </p:txBody>
      </p:sp>
      <p:sp>
        <p:nvSpPr>
          <p:cNvPr id="6" name="Rounded Rectangle 5"/>
          <p:cNvSpPr/>
          <p:nvPr/>
        </p:nvSpPr>
        <p:spPr bwMode="auto">
          <a:xfrm>
            <a:off x="1541834" y="1255367"/>
            <a:ext cx="7848872" cy="3744416"/>
          </a:xfrm>
          <a:prstGeom prst="roundRect">
            <a:avLst>
              <a:gd name="adj" fmla="val 8781"/>
            </a:avLst>
          </a:prstGeom>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sz="2400" dirty="0">
                <a:solidFill>
                  <a:schemeClr val="tx2"/>
                </a:solidFill>
              </a:rPr>
              <a:t>SWIFT NLP Platform</a:t>
            </a:r>
            <a:endParaRPr kumimoji="0" lang="en-GB" sz="2400" b="0" i="0" u="none" strike="noStrike" cap="none" normalizeH="0" baseline="0" dirty="0">
              <a:ln>
                <a:noFill/>
              </a:ln>
              <a:solidFill>
                <a:schemeClr val="tx2"/>
              </a:solidFill>
              <a:effectLst/>
            </a:endParaRPr>
          </a:p>
        </p:txBody>
      </p:sp>
      <p:sp>
        <p:nvSpPr>
          <p:cNvPr id="7" name="Rounded Rectangle 6"/>
          <p:cNvSpPr/>
          <p:nvPr/>
        </p:nvSpPr>
        <p:spPr bwMode="auto">
          <a:xfrm>
            <a:off x="4202576" y="2249018"/>
            <a:ext cx="2088232" cy="864096"/>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1" i="0" u="none" strike="noStrike" cap="none" normalizeH="0" baseline="0" dirty="0">
              <a:ln>
                <a:noFill/>
              </a:ln>
              <a:solidFill>
                <a:schemeClr val="bg1"/>
              </a:solidFill>
              <a:effectLst/>
              <a:latin typeface="+mn-lt"/>
            </a:endParaRPr>
          </a:p>
        </p:txBody>
      </p:sp>
      <p:sp>
        <p:nvSpPr>
          <p:cNvPr id="8" name="Rounded Rectangle 7"/>
          <p:cNvSpPr/>
          <p:nvPr/>
        </p:nvSpPr>
        <p:spPr bwMode="auto">
          <a:xfrm>
            <a:off x="6397166" y="2247132"/>
            <a:ext cx="2088232" cy="864096"/>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1" i="0" u="none" strike="noStrike" cap="none" normalizeH="0" baseline="0" dirty="0">
              <a:ln>
                <a:noFill/>
              </a:ln>
              <a:solidFill>
                <a:schemeClr val="bg1"/>
              </a:solidFill>
              <a:effectLst/>
              <a:latin typeface="+mn-lt"/>
            </a:endParaRPr>
          </a:p>
        </p:txBody>
      </p:sp>
      <p:sp>
        <p:nvSpPr>
          <p:cNvPr id="9" name="Rounded Rectangle 8"/>
          <p:cNvSpPr/>
          <p:nvPr/>
        </p:nvSpPr>
        <p:spPr bwMode="auto">
          <a:xfrm>
            <a:off x="3048327" y="3691880"/>
            <a:ext cx="2088232" cy="864096"/>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dirty="0">
                <a:ln>
                  <a:noFill/>
                </a:ln>
                <a:solidFill>
                  <a:schemeClr val="bg1"/>
                </a:solidFill>
                <a:effectLst/>
                <a:latin typeface="+mn-lt"/>
              </a:rPr>
              <a:t>e.g. </a:t>
            </a:r>
            <a:r>
              <a:rPr kumimoji="0" lang="en-GB" sz="1200" b="1" i="0" u="none" strike="noStrike" cap="none" normalizeH="0" baseline="0" dirty="0" err="1">
                <a:ln>
                  <a:noFill/>
                </a:ln>
                <a:solidFill>
                  <a:schemeClr val="bg1"/>
                </a:solidFill>
                <a:effectLst/>
                <a:latin typeface="+mn-lt"/>
              </a:rPr>
              <a:t>Chatbot</a:t>
            </a:r>
            <a:r>
              <a:rPr kumimoji="0" lang="en-GB" sz="1200" b="1" i="0" u="none" strike="noStrike" cap="none" normalizeH="0" dirty="0">
                <a:ln>
                  <a:noFill/>
                </a:ln>
                <a:solidFill>
                  <a:schemeClr val="bg1"/>
                </a:solidFill>
                <a:effectLst/>
                <a:latin typeface="+mn-lt"/>
              </a:rPr>
              <a:t> Questions</a:t>
            </a:r>
            <a:endParaRPr kumimoji="0" lang="en-GB" sz="1200" b="1" i="0" u="none" strike="noStrike" cap="none" normalizeH="0" baseline="0" dirty="0">
              <a:ln>
                <a:noFill/>
              </a:ln>
              <a:solidFill>
                <a:schemeClr val="bg1"/>
              </a:solidFill>
              <a:effectLst/>
              <a:latin typeface="+mn-lt"/>
            </a:endParaRPr>
          </a:p>
        </p:txBody>
      </p:sp>
      <p:sp>
        <p:nvSpPr>
          <p:cNvPr id="10" name="Rounded Rectangle 9"/>
          <p:cNvSpPr/>
          <p:nvPr/>
        </p:nvSpPr>
        <p:spPr bwMode="auto">
          <a:xfrm>
            <a:off x="5294709" y="3682355"/>
            <a:ext cx="2088232" cy="864096"/>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200" b="1" i="0" u="none" strike="noStrike" cap="none" normalizeH="0" baseline="0" dirty="0">
                <a:ln>
                  <a:noFill/>
                </a:ln>
                <a:solidFill>
                  <a:schemeClr val="bg1"/>
                </a:solidFill>
                <a:effectLst/>
                <a:latin typeface="+mn-lt"/>
              </a:rPr>
              <a:t>e.g. Customer Service</a:t>
            </a:r>
          </a:p>
        </p:txBody>
      </p:sp>
      <p:sp>
        <p:nvSpPr>
          <p:cNvPr id="11" name="Rounded Rectangle 10"/>
          <p:cNvSpPr/>
          <p:nvPr/>
        </p:nvSpPr>
        <p:spPr bwMode="auto">
          <a:xfrm>
            <a:off x="2016299" y="2256657"/>
            <a:ext cx="2088232" cy="864096"/>
          </a:xfrm>
          <a:prstGeom prst="round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1600" b="1" i="0" u="none" strike="noStrike" cap="none" normalizeH="0" baseline="0" dirty="0">
              <a:ln>
                <a:noFill/>
              </a:ln>
              <a:solidFill>
                <a:schemeClr val="bg1"/>
              </a:solidFill>
              <a:effectLst/>
              <a:latin typeface="+mn-lt"/>
            </a:endParaRPr>
          </a:p>
        </p:txBody>
      </p:sp>
      <p:sp>
        <p:nvSpPr>
          <p:cNvPr id="12" name="Rounded Rectangle 11"/>
          <p:cNvSpPr/>
          <p:nvPr/>
        </p:nvSpPr>
        <p:spPr bwMode="auto">
          <a:xfrm>
            <a:off x="2016299" y="1972842"/>
            <a:ext cx="2088232" cy="864096"/>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600" b="1" i="0" u="none" strike="noStrike" cap="none" normalizeH="0" baseline="0" dirty="0">
                <a:ln>
                  <a:noFill/>
                </a:ln>
                <a:solidFill>
                  <a:schemeClr val="bg1"/>
                </a:solidFill>
                <a:effectLst/>
                <a:latin typeface="+mn-lt"/>
              </a:rPr>
              <a:t>Search / Lookup</a:t>
            </a:r>
          </a:p>
        </p:txBody>
      </p:sp>
      <p:sp>
        <p:nvSpPr>
          <p:cNvPr id="13" name="Rounded Rectangle 12"/>
          <p:cNvSpPr/>
          <p:nvPr/>
        </p:nvSpPr>
        <p:spPr bwMode="auto">
          <a:xfrm>
            <a:off x="4205456" y="1958355"/>
            <a:ext cx="2088232" cy="864096"/>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600" b="1" i="0" u="none" strike="noStrike" cap="none" normalizeH="0" baseline="0" dirty="0">
                <a:ln>
                  <a:noFill/>
                </a:ln>
                <a:solidFill>
                  <a:schemeClr val="bg1"/>
                </a:solidFill>
                <a:effectLst/>
                <a:latin typeface="+mn-lt"/>
              </a:rPr>
              <a:t>Entity Resolution</a:t>
            </a:r>
          </a:p>
        </p:txBody>
      </p:sp>
      <p:sp>
        <p:nvSpPr>
          <p:cNvPr id="14" name="Rounded Rectangle 13"/>
          <p:cNvSpPr/>
          <p:nvPr/>
        </p:nvSpPr>
        <p:spPr bwMode="auto">
          <a:xfrm>
            <a:off x="6397166" y="1958355"/>
            <a:ext cx="2088232" cy="864096"/>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600" b="1" i="0" u="none" strike="noStrike" cap="none" normalizeH="0" baseline="0" dirty="0">
                <a:ln>
                  <a:noFill/>
                </a:ln>
                <a:solidFill>
                  <a:schemeClr val="bg1"/>
                </a:solidFill>
                <a:effectLst/>
                <a:latin typeface="+mn-lt"/>
              </a:rPr>
              <a:t>Text Summarization</a:t>
            </a:r>
          </a:p>
        </p:txBody>
      </p:sp>
      <p:sp>
        <p:nvSpPr>
          <p:cNvPr id="15" name="Rounded Rectangle 14"/>
          <p:cNvSpPr/>
          <p:nvPr/>
        </p:nvSpPr>
        <p:spPr bwMode="auto">
          <a:xfrm>
            <a:off x="3054655" y="3408040"/>
            <a:ext cx="2088232" cy="864096"/>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600" b="1" i="0" u="none" strike="noStrike" cap="none" normalizeH="0" baseline="0" dirty="0">
                <a:ln>
                  <a:noFill/>
                </a:ln>
                <a:solidFill>
                  <a:schemeClr val="bg1"/>
                </a:solidFill>
                <a:effectLst/>
                <a:latin typeface="+mn-lt"/>
              </a:rPr>
              <a:t>Document Classification</a:t>
            </a:r>
          </a:p>
        </p:txBody>
      </p:sp>
      <p:sp>
        <p:nvSpPr>
          <p:cNvPr id="16" name="Rounded Rectangle 15"/>
          <p:cNvSpPr/>
          <p:nvPr/>
        </p:nvSpPr>
        <p:spPr bwMode="auto">
          <a:xfrm>
            <a:off x="5295900" y="3398515"/>
            <a:ext cx="2088232" cy="864096"/>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600" b="1" i="0" u="none" strike="noStrike" cap="none" normalizeH="0" baseline="0" dirty="0">
                <a:ln>
                  <a:noFill/>
                </a:ln>
                <a:solidFill>
                  <a:schemeClr val="bg1"/>
                </a:solidFill>
                <a:effectLst/>
                <a:latin typeface="+mn-lt"/>
              </a:rPr>
              <a:t>Speech to Text</a:t>
            </a:r>
          </a:p>
        </p:txBody>
      </p:sp>
      <p:cxnSp>
        <p:nvCxnSpPr>
          <p:cNvPr id="17" name="Straight Connector 16"/>
          <p:cNvCxnSpPr/>
          <p:nvPr/>
        </p:nvCxnSpPr>
        <p:spPr bwMode="auto">
          <a:xfrm>
            <a:off x="1541834" y="1814339"/>
            <a:ext cx="7848872" cy="0"/>
          </a:xfrm>
          <a:prstGeom prst="line">
            <a:avLst/>
          </a:prstGeom>
          <a:solidFill>
            <a:schemeClr val="accent1"/>
          </a:solidFill>
          <a:ln w="9525" cap="flat" cmpd="sng" algn="ctr">
            <a:solidFill>
              <a:schemeClr val="tx2"/>
            </a:solidFill>
            <a:prstDash val="solid"/>
            <a:round/>
            <a:headEnd type="none" w="med" len="med"/>
            <a:tailEnd type="none" w="med" len="med"/>
          </a:ln>
          <a:effectLst/>
        </p:spPr>
      </p:cxnSp>
      <p:sp>
        <p:nvSpPr>
          <p:cNvPr id="18" name="Smiley Face 17"/>
          <p:cNvSpPr/>
          <p:nvPr/>
        </p:nvSpPr>
        <p:spPr bwMode="auto">
          <a:xfrm>
            <a:off x="3888507" y="2030363"/>
            <a:ext cx="144016" cy="144016"/>
          </a:xfrm>
          <a:prstGeom prst="smileyFace">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9" name="Smiley Face 18"/>
          <p:cNvSpPr/>
          <p:nvPr/>
        </p:nvSpPr>
        <p:spPr bwMode="auto">
          <a:xfrm>
            <a:off x="6073461" y="2030363"/>
            <a:ext cx="144016" cy="144016"/>
          </a:xfrm>
          <a:prstGeom prst="smileyFace">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20" name="5-Point Star 19"/>
          <p:cNvSpPr/>
          <p:nvPr/>
        </p:nvSpPr>
        <p:spPr bwMode="auto">
          <a:xfrm>
            <a:off x="8208987" y="2030364"/>
            <a:ext cx="216024" cy="144016"/>
          </a:xfrm>
          <a:prstGeom prst="star5">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16815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Innovation Lab Summer 2018</a:t>
            </a:r>
            <a:endParaRPr lang="en-GB" dirty="0"/>
          </a:p>
        </p:txBody>
      </p:sp>
      <p:sp>
        <p:nvSpPr>
          <p:cNvPr id="3" name="Slide Number Placeholder 2"/>
          <p:cNvSpPr>
            <a:spLocks noGrp="1"/>
          </p:cNvSpPr>
          <p:nvPr>
            <p:ph type="sldNum" sz="quarter" idx="4"/>
          </p:nvPr>
        </p:nvSpPr>
        <p:spPr/>
        <p:txBody>
          <a:bodyPr/>
          <a:lstStyle/>
          <a:p>
            <a:fld id="{F17889F7-7963-4A16-ADF8-FEE4D97DC541}" type="slidenum">
              <a:rPr lang="en-GB" smtClean="0"/>
              <a:pPr/>
              <a:t>32</a:t>
            </a:fld>
            <a:endParaRPr lang="en-GB"/>
          </a:p>
        </p:txBody>
      </p:sp>
      <p:sp>
        <p:nvSpPr>
          <p:cNvPr id="4" name="TextBox 3"/>
          <p:cNvSpPr txBox="1"/>
          <p:nvPr/>
        </p:nvSpPr>
        <p:spPr>
          <a:xfrm>
            <a:off x="4536578" y="1166267"/>
            <a:ext cx="2004075" cy="523220"/>
          </a:xfrm>
          <a:prstGeom prst="rect">
            <a:avLst/>
          </a:prstGeom>
          <a:noFill/>
        </p:spPr>
        <p:txBody>
          <a:bodyPr wrap="none" rtlCol="0">
            <a:spAutoFit/>
          </a:bodyPr>
          <a:lstStyle/>
          <a:p>
            <a:r>
              <a:rPr lang="en-GB" dirty="0">
                <a:solidFill>
                  <a:schemeClr val="bg1"/>
                </a:solidFill>
              </a:rPr>
              <a:t>Questions?</a:t>
            </a:r>
          </a:p>
        </p:txBody>
      </p:sp>
    </p:spTree>
    <p:extLst>
      <p:ext uri="{BB962C8B-B14F-4D97-AF65-F5344CB8AC3E}">
        <p14:creationId xmlns:p14="http://schemas.microsoft.com/office/powerpoint/2010/main" val="2403136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Innovation Lab Summer 2018</a:t>
            </a:r>
            <a:endParaRPr lang="en-GB"/>
          </a:p>
        </p:txBody>
      </p:sp>
      <p:sp>
        <p:nvSpPr>
          <p:cNvPr id="3" name="Slide Number Placeholder 2"/>
          <p:cNvSpPr>
            <a:spLocks noGrp="1"/>
          </p:cNvSpPr>
          <p:nvPr>
            <p:ph type="sldNum" sz="quarter" idx="11"/>
          </p:nvPr>
        </p:nvSpPr>
        <p:spPr/>
        <p:txBody>
          <a:bodyPr/>
          <a:lstStyle/>
          <a:p>
            <a:fld id="{F17889F7-7963-4A16-ADF8-FEE4D97DC541}" type="slidenum">
              <a:rPr lang="en-GB" smtClean="0"/>
              <a:pPr/>
              <a:t>4</a:t>
            </a:fld>
            <a:endParaRPr lang="en-GB"/>
          </a:p>
        </p:txBody>
      </p:sp>
      <p:sp>
        <p:nvSpPr>
          <p:cNvPr id="4" name="Title 3"/>
          <p:cNvSpPr>
            <a:spLocks noGrp="1"/>
          </p:cNvSpPr>
          <p:nvPr>
            <p:ph type="title"/>
          </p:nvPr>
        </p:nvSpPr>
        <p:spPr/>
        <p:txBody>
          <a:bodyPr/>
          <a:lstStyle/>
          <a:p>
            <a:r>
              <a:rPr lang="en-GB" dirty="0"/>
              <a:t>Possible Entity Resolution Use Cases Within SWIFT</a:t>
            </a:r>
          </a:p>
        </p:txBody>
      </p:sp>
      <p:sp>
        <p:nvSpPr>
          <p:cNvPr id="6" name="Rounded Rectangle 5"/>
          <p:cNvSpPr/>
          <p:nvPr/>
        </p:nvSpPr>
        <p:spPr bwMode="auto">
          <a:xfrm>
            <a:off x="7200875" y="2495178"/>
            <a:ext cx="2952328" cy="1224136"/>
          </a:xfrm>
          <a:prstGeom prst="roundRect">
            <a:avLst/>
          </a:prstGeom>
          <a:solidFill>
            <a:srgbClr val="572278">
              <a:alpha val="76078"/>
            </a:srgb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sz="2000" dirty="0">
                <a:ln w="18415" cmpd="sng">
                  <a:solidFill>
                    <a:srgbClr val="FFFFFF"/>
                  </a:solidFill>
                  <a:prstDash val="solid"/>
                </a:ln>
                <a:solidFill>
                  <a:srgbClr val="FFFFFF"/>
                </a:solidFill>
                <a:latin typeface="Arial" charset="0"/>
              </a:rPr>
              <a:t>Vendor Product List Management</a:t>
            </a:r>
            <a:endParaRPr kumimoji="0" lang="en-GB" sz="2000" i="0" u="none" strike="noStrike" normalizeH="0" baseline="0" dirty="0">
              <a:ln w="18415" cmpd="sng">
                <a:solidFill>
                  <a:srgbClr val="FFFFFF"/>
                </a:solidFill>
                <a:prstDash val="solid"/>
              </a:ln>
              <a:solidFill>
                <a:srgbClr val="FFFFFF"/>
              </a:solidFill>
              <a:latin typeface="Arial" charset="0"/>
            </a:endParaRPr>
          </a:p>
        </p:txBody>
      </p:sp>
      <p:sp>
        <p:nvSpPr>
          <p:cNvPr id="7" name="Rounded Rectangle 6"/>
          <p:cNvSpPr/>
          <p:nvPr/>
        </p:nvSpPr>
        <p:spPr bwMode="auto">
          <a:xfrm>
            <a:off x="4423420" y="948730"/>
            <a:ext cx="2952328" cy="1224136"/>
          </a:xfrm>
          <a:prstGeom prst="roundRect">
            <a:avLst/>
          </a:prstGeom>
          <a:solidFill>
            <a:srgbClr val="572278">
              <a:alpha val="76078"/>
            </a:srgb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000" i="0" u="none" strike="noStrike" normalizeH="0" baseline="0" dirty="0">
                <a:ln w="18415" cmpd="sng">
                  <a:solidFill>
                    <a:srgbClr val="FFFFFF"/>
                  </a:solidFill>
                  <a:prstDash val="solid"/>
                </a:ln>
                <a:solidFill>
                  <a:srgbClr val="FFFFFF"/>
                </a:solidFill>
                <a:latin typeface="Arial" charset="0"/>
              </a:rPr>
              <a:t>Consolidating</a:t>
            </a:r>
            <a:r>
              <a:rPr kumimoji="0" lang="en-GB" sz="2000" i="0" u="none" strike="noStrike" normalizeH="0" dirty="0">
                <a:ln w="18415" cmpd="sng">
                  <a:solidFill>
                    <a:srgbClr val="FFFFFF"/>
                  </a:solidFill>
                  <a:prstDash val="solid"/>
                </a:ln>
                <a:solidFill>
                  <a:srgbClr val="FFFFFF"/>
                </a:solidFill>
                <a:latin typeface="Arial" charset="0"/>
              </a:rPr>
              <a:t> Datasets Across Departments</a:t>
            </a:r>
            <a:endParaRPr kumimoji="0" lang="en-GB" sz="2000" i="0" u="none" strike="noStrike" normalizeH="0" baseline="0" dirty="0">
              <a:ln w="18415" cmpd="sng">
                <a:solidFill>
                  <a:srgbClr val="FFFFFF"/>
                </a:solidFill>
                <a:prstDash val="solid"/>
              </a:ln>
              <a:solidFill>
                <a:srgbClr val="FFFFFF"/>
              </a:solidFill>
              <a:latin typeface="Arial" charset="0"/>
            </a:endParaRPr>
          </a:p>
        </p:txBody>
      </p:sp>
      <p:sp>
        <p:nvSpPr>
          <p:cNvPr id="8" name="Rounded Rectangle 7"/>
          <p:cNvSpPr/>
          <p:nvPr/>
        </p:nvSpPr>
        <p:spPr bwMode="auto">
          <a:xfrm>
            <a:off x="1430710" y="3437334"/>
            <a:ext cx="2952328" cy="1224136"/>
          </a:xfrm>
          <a:prstGeom prst="roundRect">
            <a:avLst/>
          </a:prstGeom>
          <a:solidFill>
            <a:srgbClr val="572278">
              <a:alpha val="76078"/>
            </a:srgb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000" i="0" u="none" strike="noStrike" normalizeH="0" baseline="0" dirty="0">
                <a:ln w="18415" cmpd="sng">
                  <a:solidFill>
                    <a:srgbClr val="FFFFFF"/>
                  </a:solidFill>
                  <a:prstDash val="solid"/>
                </a:ln>
                <a:solidFill>
                  <a:srgbClr val="FFFFFF"/>
                </a:solidFill>
                <a:latin typeface="Arial" charset="0"/>
              </a:rPr>
              <a:t>Extracting</a:t>
            </a:r>
            <a:r>
              <a:rPr kumimoji="0" lang="en-GB" sz="2000" i="0" u="none" strike="noStrike" normalizeH="0" dirty="0">
                <a:ln w="18415" cmpd="sng">
                  <a:solidFill>
                    <a:srgbClr val="FFFFFF"/>
                  </a:solidFill>
                  <a:prstDash val="solid"/>
                </a:ln>
                <a:solidFill>
                  <a:srgbClr val="FFFFFF"/>
                </a:solidFill>
                <a:latin typeface="Arial" charset="0"/>
              </a:rPr>
              <a:t> Big Picture Transaction Data</a:t>
            </a:r>
            <a:endParaRPr kumimoji="0" lang="en-GB" sz="2000" i="0" u="none" strike="noStrike" normalizeH="0" baseline="0" dirty="0">
              <a:ln w="18415" cmpd="sng">
                <a:solidFill>
                  <a:srgbClr val="FFFFFF"/>
                </a:solidFill>
                <a:prstDash val="solid"/>
              </a:ln>
              <a:solidFill>
                <a:srgbClr val="FFFFFF"/>
              </a:solidFill>
              <a:latin typeface="Arial" charset="0"/>
            </a:endParaRPr>
          </a:p>
        </p:txBody>
      </p:sp>
      <p:sp>
        <p:nvSpPr>
          <p:cNvPr id="9" name="Rounded Rectangle 8"/>
          <p:cNvSpPr/>
          <p:nvPr/>
        </p:nvSpPr>
        <p:spPr bwMode="auto">
          <a:xfrm>
            <a:off x="864171" y="1525166"/>
            <a:ext cx="2952328" cy="1224136"/>
          </a:xfrm>
          <a:prstGeom prst="roundRect">
            <a:avLst/>
          </a:prstGeom>
          <a:solidFill>
            <a:srgbClr val="572278">
              <a:alpha val="76078"/>
            </a:srgb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2000" i="0" u="none" strike="noStrike" normalizeH="0" baseline="0" dirty="0">
                <a:ln w="18415" cmpd="sng">
                  <a:solidFill>
                    <a:srgbClr val="FFFFFF"/>
                  </a:solidFill>
                  <a:prstDash val="solid"/>
                </a:ln>
                <a:solidFill>
                  <a:srgbClr val="FFFFFF"/>
                </a:solidFill>
                <a:latin typeface="Arial" charset="0"/>
              </a:rPr>
              <a:t>Matching</a:t>
            </a:r>
            <a:r>
              <a:rPr kumimoji="0" lang="en-GB" sz="2000" i="0" u="none" strike="noStrike" normalizeH="0" dirty="0">
                <a:ln w="18415" cmpd="sng">
                  <a:solidFill>
                    <a:srgbClr val="FFFFFF"/>
                  </a:solidFill>
                  <a:prstDash val="solid"/>
                </a:ln>
                <a:solidFill>
                  <a:srgbClr val="FFFFFF"/>
                </a:solidFill>
                <a:latin typeface="Arial" charset="0"/>
              </a:rPr>
              <a:t> User Entries Against a Known Dictionary</a:t>
            </a:r>
            <a:endParaRPr kumimoji="0" lang="en-GB" sz="2000" i="0" u="none" strike="noStrike" normalizeH="0" baseline="0" dirty="0">
              <a:ln w="18415" cmpd="sng">
                <a:solidFill>
                  <a:srgbClr val="FFFFFF"/>
                </a:solidFill>
                <a:prstDash val="solid"/>
              </a:ln>
              <a:solidFill>
                <a:srgbClr val="FFFFFF"/>
              </a:solidFill>
              <a:latin typeface="Arial" charset="0"/>
            </a:endParaRPr>
          </a:p>
        </p:txBody>
      </p:sp>
      <p:sp>
        <p:nvSpPr>
          <p:cNvPr id="10" name="Rounded Rectangle 9"/>
          <p:cNvSpPr/>
          <p:nvPr/>
        </p:nvSpPr>
        <p:spPr bwMode="auto">
          <a:xfrm>
            <a:off x="5040635" y="4096866"/>
            <a:ext cx="2952328" cy="1224136"/>
          </a:xfrm>
          <a:prstGeom prst="roundRect">
            <a:avLst/>
          </a:prstGeom>
          <a:solidFill>
            <a:srgbClr val="572278">
              <a:alpha val="76078"/>
            </a:srgb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sz="2000" dirty="0">
                <a:ln w="18415" cmpd="sng">
                  <a:solidFill>
                    <a:srgbClr val="FFFFFF"/>
                  </a:solidFill>
                  <a:prstDash val="solid"/>
                </a:ln>
                <a:solidFill>
                  <a:srgbClr val="FFFFFF"/>
                </a:solidFill>
                <a:latin typeface="Arial" charset="0"/>
              </a:rPr>
              <a:t>Linking Records Across Datasets</a:t>
            </a:r>
            <a:endParaRPr kumimoji="0" lang="en-GB" sz="2000" i="0" u="none" strike="noStrike" normalizeH="0" baseline="0" dirty="0">
              <a:ln w="18415" cmpd="sng">
                <a:solidFill>
                  <a:srgbClr val="FFFFFF"/>
                </a:solidFill>
                <a:prstDash val="solid"/>
              </a:ln>
              <a:solidFill>
                <a:srgbClr val="FFFFFF"/>
              </a:solidFill>
              <a:latin typeface="Arial" charset="0"/>
            </a:endParaRPr>
          </a:p>
        </p:txBody>
      </p:sp>
    </p:spTree>
    <p:extLst>
      <p:ext uri="{BB962C8B-B14F-4D97-AF65-F5344CB8AC3E}">
        <p14:creationId xmlns:p14="http://schemas.microsoft.com/office/powerpoint/2010/main" val="331573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Innovation Lab Summer 2018</a:t>
            </a:r>
            <a:endParaRPr lang="en-GB"/>
          </a:p>
        </p:txBody>
      </p:sp>
      <p:sp>
        <p:nvSpPr>
          <p:cNvPr id="3" name="Slide Number Placeholder 2"/>
          <p:cNvSpPr>
            <a:spLocks noGrp="1"/>
          </p:cNvSpPr>
          <p:nvPr>
            <p:ph type="sldNum" sz="quarter" idx="11"/>
          </p:nvPr>
        </p:nvSpPr>
        <p:spPr/>
        <p:txBody>
          <a:bodyPr/>
          <a:lstStyle/>
          <a:p>
            <a:fld id="{F17889F7-7963-4A16-ADF8-FEE4D97DC541}" type="slidenum">
              <a:rPr lang="en-GB" smtClean="0"/>
              <a:pPr/>
              <a:t>5</a:t>
            </a:fld>
            <a:endParaRPr lang="en-GB"/>
          </a:p>
        </p:txBody>
      </p:sp>
      <p:sp>
        <p:nvSpPr>
          <p:cNvPr id="4" name="Title 3"/>
          <p:cNvSpPr>
            <a:spLocks noGrp="1"/>
          </p:cNvSpPr>
          <p:nvPr>
            <p:ph type="title"/>
          </p:nvPr>
        </p:nvSpPr>
        <p:spPr/>
        <p:txBody>
          <a:bodyPr/>
          <a:lstStyle/>
          <a:p>
            <a:r>
              <a:rPr lang="en-GB" dirty="0"/>
              <a:t>Our Specific Use Case and Added Business Value</a:t>
            </a:r>
          </a:p>
        </p:txBody>
      </p:sp>
      <p:sp>
        <p:nvSpPr>
          <p:cNvPr id="10" name="Slide Number Placeholder 2"/>
          <p:cNvSpPr txBox="1">
            <a:spLocks/>
          </p:cNvSpPr>
          <p:nvPr/>
        </p:nvSpPr>
        <p:spPr>
          <a:xfrm>
            <a:off x="8963218" y="5153178"/>
            <a:ext cx="645079" cy="193486"/>
          </a:xfrm>
          <a:prstGeom prst="rect">
            <a:avLst/>
          </a:prstGeom>
        </p:spPr>
        <p:txBody>
          <a:bodyPr/>
          <a:lstStyle>
            <a:defPPr>
              <a:defRPr lang="en-GB"/>
            </a:defPPr>
            <a:lvl1pPr algn="r" rtl="0" eaLnBrk="0" fontAlgn="base" hangingPunct="0">
              <a:spcBef>
                <a:spcPct val="0"/>
              </a:spcBef>
              <a:spcAft>
                <a:spcPct val="0"/>
              </a:spcAft>
              <a:defRPr sz="800" kern="1200">
                <a:solidFill>
                  <a:schemeClr val="tx2"/>
                </a:solidFill>
                <a:latin typeface="Arial" charset="0"/>
                <a:ea typeface="+mn-ea"/>
                <a:cs typeface="+mn-cs"/>
              </a:defRPr>
            </a:lvl1pPr>
            <a:lvl2pPr marL="539856" algn="l" rtl="0" eaLnBrk="0" fontAlgn="base" hangingPunct="0">
              <a:spcBef>
                <a:spcPct val="0"/>
              </a:spcBef>
              <a:spcAft>
                <a:spcPct val="0"/>
              </a:spcAft>
              <a:defRPr sz="2800" kern="1200">
                <a:solidFill>
                  <a:schemeClr val="tx1"/>
                </a:solidFill>
                <a:latin typeface="Arial" charset="0"/>
                <a:ea typeface="+mn-ea"/>
                <a:cs typeface="+mn-cs"/>
              </a:defRPr>
            </a:lvl2pPr>
            <a:lvl3pPr marL="1079708" algn="l" rtl="0" eaLnBrk="0" fontAlgn="base" hangingPunct="0">
              <a:spcBef>
                <a:spcPct val="0"/>
              </a:spcBef>
              <a:spcAft>
                <a:spcPct val="0"/>
              </a:spcAft>
              <a:defRPr sz="2800" kern="1200">
                <a:solidFill>
                  <a:schemeClr val="tx1"/>
                </a:solidFill>
                <a:latin typeface="Arial" charset="0"/>
                <a:ea typeface="+mn-ea"/>
                <a:cs typeface="+mn-cs"/>
              </a:defRPr>
            </a:lvl3pPr>
            <a:lvl4pPr marL="1619564" algn="l" rtl="0" eaLnBrk="0" fontAlgn="base" hangingPunct="0">
              <a:spcBef>
                <a:spcPct val="0"/>
              </a:spcBef>
              <a:spcAft>
                <a:spcPct val="0"/>
              </a:spcAft>
              <a:defRPr sz="2800" kern="1200">
                <a:solidFill>
                  <a:schemeClr val="tx1"/>
                </a:solidFill>
                <a:latin typeface="Arial" charset="0"/>
                <a:ea typeface="+mn-ea"/>
                <a:cs typeface="+mn-cs"/>
              </a:defRPr>
            </a:lvl4pPr>
            <a:lvl5pPr marL="2159418" algn="l" rtl="0" eaLnBrk="0" fontAlgn="base" hangingPunct="0">
              <a:spcBef>
                <a:spcPct val="0"/>
              </a:spcBef>
              <a:spcAft>
                <a:spcPct val="0"/>
              </a:spcAft>
              <a:defRPr sz="2800" kern="1200">
                <a:solidFill>
                  <a:schemeClr val="tx1"/>
                </a:solidFill>
                <a:latin typeface="Arial" charset="0"/>
                <a:ea typeface="+mn-ea"/>
                <a:cs typeface="+mn-cs"/>
              </a:defRPr>
            </a:lvl5pPr>
            <a:lvl6pPr marL="2699273" algn="l" defTabSz="1079708" rtl="0" eaLnBrk="1" latinLnBrk="0" hangingPunct="1">
              <a:defRPr sz="2800" kern="1200">
                <a:solidFill>
                  <a:schemeClr val="tx1"/>
                </a:solidFill>
                <a:latin typeface="Arial" charset="0"/>
                <a:ea typeface="+mn-ea"/>
                <a:cs typeface="+mn-cs"/>
              </a:defRPr>
            </a:lvl6pPr>
            <a:lvl7pPr marL="3239127" algn="l" defTabSz="1079708" rtl="0" eaLnBrk="1" latinLnBrk="0" hangingPunct="1">
              <a:defRPr sz="2800" kern="1200">
                <a:solidFill>
                  <a:schemeClr val="tx1"/>
                </a:solidFill>
                <a:latin typeface="Arial" charset="0"/>
                <a:ea typeface="+mn-ea"/>
                <a:cs typeface="+mn-cs"/>
              </a:defRPr>
            </a:lvl7pPr>
            <a:lvl8pPr marL="3778982" algn="l" defTabSz="1079708" rtl="0" eaLnBrk="1" latinLnBrk="0" hangingPunct="1">
              <a:defRPr sz="2800" kern="1200">
                <a:solidFill>
                  <a:schemeClr val="tx1"/>
                </a:solidFill>
                <a:latin typeface="Arial" charset="0"/>
                <a:ea typeface="+mn-ea"/>
                <a:cs typeface="+mn-cs"/>
              </a:defRPr>
            </a:lvl8pPr>
            <a:lvl9pPr marL="4318837" algn="l" defTabSz="1079708" rtl="0" eaLnBrk="1" latinLnBrk="0" hangingPunct="1">
              <a:defRPr sz="2800" kern="1200">
                <a:solidFill>
                  <a:schemeClr val="tx1"/>
                </a:solidFill>
                <a:latin typeface="Arial" charset="0"/>
                <a:ea typeface="+mn-ea"/>
                <a:cs typeface="+mn-cs"/>
              </a:defRPr>
            </a:lvl9pPr>
          </a:lstStyle>
          <a:p>
            <a:fld id="{AA8D557E-7BB1-4ACD-B3CB-F29317D45B2F}" type="slidenum">
              <a:rPr lang="en-GB" smtClean="0">
                <a:latin typeface="+mn-lt"/>
              </a:rPr>
              <a:pPr/>
              <a:t>5</a:t>
            </a:fld>
            <a:endParaRPr lang="en-GB" dirty="0">
              <a:latin typeface="+mn-lt"/>
            </a:endParaRPr>
          </a:p>
        </p:txBody>
      </p:sp>
      <p:sp>
        <p:nvSpPr>
          <p:cNvPr id="11" name="Text Box 4"/>
          <p:cNvSpPr txBox="1">
            <a:spLocks noChangeArrowheads="1"/>
          </p:cNvSpPr>
          <p:nvPr/>
        </p:nvSpPr>
        <p:spPr bwMode="auto">
          <a:xfrm>
            <a:off x="2057969" y="2652023"/>
            <a:ext cx="2085975" cy="12287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7" tIns="45719" rIns="91437" bIns="45719"/>
          <a:lstStyle>
            <a:lvl1pPr marL="111125" indent="-111125">
              <a:defRPr>
                <a:solidFill>
                  <a:schemeClr val="tx1"/>
                </a:solidFill>
                <a:latin typeface="Arial" pitchFamily="34" charset="0"/>
              </a:defRPr>
            </a:lvl1pPr>
            <a:lvl2pPr marL="685800" indent="-39370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25000"/>
              </a:spcBef>
              <a:spcAft>
                <a:spcPct val="25000"/>
              </a:spcAft>
              <a:buFontTx/>
              <a:buChar char="•"/>
            </a:pPr>
            <a:endParaRPr lang="en-US" altLang="en-US" sz="1000" dirty="0">
              <a:latin typeface="+mn-lt"/>
            </a:endParaRPr>
          </a:p>
        </p:txBody>
      </p:sp>
      <p:sp>
        <p:nvSpPr>
          <p:cNvPr id="12" name="Text Box 15"/>
          <p:cNvSpPr txBox="1">
            <a:spLocks noChangeArrowheads="1"/>
          </p:cNvSpPr>
          <p:nvPr/>
        </p:nvSpPr>
        <p:spPr bwMode="auto">
          <a:xfrm>
            <a:off x="4109864" y="2603162"/>
            <a:ext cx="2133571" cy="286451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7" tIns="45719" rIns="91437" bIns="45719"/>
          <a:lstStyle>
            <a:lvl1pPr marL="111125" indent="-111125">
              <a:defRPr>
                <a:solidFill>
                  <a:schemeClr val="tx1"/>
                </a:solidFill>
                <a:latin typeface="Arial" pitchFamily="34" charset="0"/>
              </a:defRPr>
            </a:lvl1pPr>
            <a:lvl2pPr marL="685800" indent="-39370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marL="359989" lvl="1" indent="-171445">
              <a:spcBef>
                <a:spcPts val="100"/>
              </a:spcBef>
              <a:spcAft>
                <a:spcPts val="0"/>
              </a:spcAft>
              <a:buFont typeface="Arial" panose="020B0604020202020204" pitchFamily="34" charset="0"/>
              <a:buChar char="•"/>
            </a:pPr>
            <a:r>
              <a:rPr lang="en-GB" altLang="en-US" sz="900" dirty="0"/>
              <a:t>Entity Resolution is an emerging field containing new solutions to a wide variety of issues</a:t>
            </a:r>
          </a:p>
          <a:p>
            <a:pPr marL="359989" lvl="1" indent="-171445">
              <a:spcBef>
                <a:spcPts val="100"/>
              </a:spcBef>
              <a:spcAft>
                <a:spcPts val="0"/>
              </a:spcAft>
              <a:buFont typeface="Arial" panose="020B0604020202020204" pitchFamily="34" charset="0"/>
              <a:buChar char="•"/>
            </a:pPr>
            <a:r>
              <a:rPr lang="en-GB" altLang="en-US" sz="900" dirty="0"/>
              <a:t>Solving this use case will lead to more knowledge about solutions to other related inefficiencies within SWIFT</a:t>
            </a:r>
          </a:p>
          <a:p>
            <a:pPr marL="359989" lvl="1" indent="-171445">
              <a:spcBef>
                <a:spcPts val="100"/>
              </a:spcBef>
              <a:spcAft>
                <a:spcPts val="0"/>
              </a:spcAft>
              <a:buFont typeface="Arial" panose="020B0604020202020204" pitchFamily="34" charset="0"/>
              <a:buChar char="•"/>
            </a:pPr>
            <a:r>
              <a:rPr lang="en-GB" altLang="en-US" sz="900" dirty="0"/>
              <a:t>Current experts in the field are willing and able to share their expertise with those interested</a:t>
            </a:r>
          </a:p>
          <a:p>
            <a:pPr marL="359989" lvl="1" indent="-171445">
              <a:spcBef>
                <a:spcPts val="100"/>
              </a:spcBef>
              <a:spcAft>
                <a:spcPts val="0"/>
              </a:spcAft>
              <a:buFont typeface="Arial" panose="020B0604020202020204" pitchFamily="34" charset="0"/>
              <a:buChar char="•"/>
            </a:pPr>
            <a:endParaRPr lang="en-GB" altLang="en-US" sz="900" dirty="0"/>
          </a:p>
          <a:p>
            <a:pPr marL="359989" lvl="1" indent="-171445">
              <a:spcBef>
                <a:spcPts val="100"/>
              </a:spcBef>
              <a:spcAft>
                <a:spcPts val="0"/>
              </a:spcAft>
              <a:buFont typeface="Arial" panose="020B0604020202020204" pitchFamily="34" charset="0"/>
              <a:buChar char="•"/>
            </a:pPr>
            <a:endParaRPr lang="en-GB" altLang="en-US" sz="900" dirty="0"/>
          </a:p>
          <a:p>
            <a:pPr marL="188544" lvl="1" indent="0">
              <a:spcBef>
                <a:spcPts val="100"/>
              </a:spcBef>
              <a:spcAft>
                <a:spcPts val="0"/>
              </a:spcAft>
            </a:pPr>
            <a:endParaRPr lang="en-GB" altLang="en-US" sz="900" dirty="0"/>
          </a:p>
          <a:p>
            <a:pPr marL="359989" lvl="1" indent="-171445">
              <a:spcBef>
                <a:spcPts val="100"/>
              </a:spcBef>
              <a:spcAft>
                <a:spcPts val="0"/>
              </a:spcAft>
              <a:buFont typeface="Arial" panose="020B0604020202020204" pitchFamily="34" charset="0"/>
              <a:buChar char="•"/>
            </a:pPr>
            <a:endParaRPr lang="en-US" altLang="en-US" sz="900" dirty="0"/>
          </a:p>
        </p:txBody>
      </p:sp>
      <p:sp>
        <p:nvSpPr>
          <p:cNvPr id="14" name="Text Box 15"/>
          <p:cNvSpPr txBox="1">
            <a:spLocks noChangeArrowheads="1"/>
          </p:cNvSpPr>
          <p:nvPr/>
        </p:nvSpPr>
        <p:spPr bwMode="auto">
          <a:xfrm>
            <a:off x="2044087" y="2594537"/>
            <a:ext cx="2116714" cy="27426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7" tIns="45719" rIns="91437" bIns="45719"/>
          <a:lstStyle>
            <a:lvl1pPr marL="111125" indent="-111125">
              <a:defRPr>
                <a:solidFill>
                  <a:schemeClr val="tx1"/>
                </a:solidFill>
                <a:latin typeface="Arial" pitchFamily="34" charset="0"/>
              </a:defRPr>
            </a:lvl1pPr>
            <a:lvl2pPr marL="685800" indent="-39370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marL="111122" lvl="1" indent="-111122">
              <a:spcBef>
                <a:spcPct val="25000"/>
              </a:spcBef>
              <a:spcAft>
                <a:spcPct val="25000"/>
              </a:spcAft>
              <a:buFontTx/>
              <a:buChar char="•"/>
            </a:pPr>
            <a:r>
              <a:rPr lang="en-US" sz="900" dirty="0"/>
              <a:t>Erroneous user entries in SWIFT portals are not matched exact to list of acceptable addresses</a:t>
            </a:r>
          </a:p>
          <a:p>
            <a:pPr marL="111122" lvl="1" indent="-111122">
              <a:spcBef>
                <a:spcPct val="25000"/>
              </a:spcBef>
              <a:spcAft>
                <a:spcPct val="25000"/>
              </a:spcAft>
              <a:buFontTx/>
              <a:buChar char="•"/>
            </a:pPr>
            <a:r>
              <a:rPr lang="en-US" sz="900" dirty="0"/>
              <a:t>Current method of resolving this issue slows down the speed of transaction, and is cumbersome for the user and SWIFT</a:t>
            </a:r>
          </a:p>
          <a:p>
            <a:pPr marL="111122" lvl="1" indent="-111122">
              <a:spcBef>
                <a:spcPct val="25000"/>
              </a:spcBef>
              <a:spcAft>
                <a:spcPct val="25000"/>
              </a:spcAft>
              <a:buFontTx/>
              <a:buChar char="•"/>
            </a:pPr>
            <a:r>
              <a:rPr lang="en-US" sz="900" dirty="0" smtClean="0"/>
              <a:t>User </a:t>
            </a:r>
            <a:r>
              <a:rPr lang="en-US" sz="900" dirty="0"/>
              <a:t>may </a:t>
            </a:r>
            <a:r>
              <a:rPr lang="en-US" sz="900" dirty="0" smtClean="0"/>
              <a:t>accidentally transfer money to </a:t>
            </a:r>
            <a:r>
              <a:rPr lang="en-US" sz="900" dirty="0"/>
              <a:t>an unintended address without a method of address </a:t>
            </a:r>
            <a:r>
              <a:rPr lang="en-US" sz="900" dirty="0" smtClean="0"/>
              <a:t>confirmation. A solution would </a:t>
            </a:r>
            <a:r>
              <a:rPr lang="en-US" sz="900" dirty="0"/>
              <a:t>limit false positive </a:t>
            </a:r>
            <a:r>
              <a:rPr lang="en-US" sz="900" dirty="0" smtClean="0"/>
              <a:t>recommendations</a:t>
            </a:r>
            <a:endParaRPr lang="en-US" sz="900" dirty="0"/>
          </a:p>
          <a:p>
            <a:pPr marL="111122" lvl="1" indent="-111122">
              <a:spcBef>
                <a:spcPct val="25000"/>
              </a:spcBef>
              <a:spcAft>
                <a:spcPct val="25000"/>
              </a:spcAft>
              <a:buFontTx/>
              <a:buChar char="•"/>
            </a:pPr>
            <a:endParaRPr lang="en-US" sz="900" dirty="0"/>
          </a:p>
          <a:p>
            <a:pPr marL="111122" lvl="1" indent="-111122">
              <a:spcBef>
                <a:spcPct val="25000"/>
              </a:spcBef>
              <a:spcAft>
                <a:spcPct val="25000"/>
              </a:spcAft>
              <a:buFontTx/>
              <a:buChar char="•"/>
            </a:pPr>
            <a:endParaRPr lang="en-US" altLang="en-US" sz="900" dirty="0"/>
          </a:p>
          <a:p>
            <a:pPr marL="111122" lvl="1" indent="-111122">
              <a:spcBef>
                <a:spcPct val="25000"/>
              </a:spcBef>
              <a:spcAft>
                <a:spcPct val="25000"/>
              </a:spcAft>
              <a:buFontTx/>
              <a:buChar char="•"/>
            </a:pPr>
            <a:endParaRPr lang="en-US" altLang="en-US" sz="900" b="1" dirty="0">
              <a:latin typeface="+mn-lt"/>
            </a:endParaRPr>
          </a:p>
        </p:txBody>
      </p:sp>
      <p:sp>
        <p:nvSpPr>
          <p:cNvPr id="15" name="AutoShape 3"/>
          <p:cNvSpPr>
            <a:spLocks noChangeArrowheads="1"/>
          </p:cNvSpPr>
          <p:nvPr/>
        </p:nvSpPr>
        <p:spPr bwMode="auto">
          <a:xfrm>
            <a:off x="1011228" y="980016"/>
            <a:ext cx="8414190" cy="609920"/>
          </a:xfrm>
          <a:prstGeom prst="roundRect">
            <a:avLst>
              <a:gd name="adj" fmla="val 16667"/>
            </a:avLst>
          </a:prstGeom>
          <a:solidFill>
            <a:schemeClr val="bg1"/>
          </a:solidFill>
          <a:ln w="19050">
            <a:solidFill>
              <a:srgbClr val="C00000"/>
            </a:solidFill>
            <a:round/>
            <a:headEnd/>
            <a:tailEnd/>
          </a:ln>
          <a:effectLst>
            <a:outerShdw dist="53882" dir="2700000" algn="ctr" rotWithShape="0">
              <a:schemeClr val="bg2">
                <a:alpha val="50000"/>
              </a:schemeClr>
            </a:outerShdw>
          </a:effectLst>
        </p:spPr>
        <p:txBody>
          <a:bodyPr lIns="91437" tIns="45719" rIns="91437" bIns="45719" anchor="ctr"/>
          <a:lstStyle/>
          <a:p>
            <a:pPr algn="ctr">
              <a:spcAft>
                <a:spcPct val="40000"/>
              </a:spcAft>
            </a:pPr>
            <a:r>
              <a:rPr lang="en-US" altLang="en-US" sz="1400" b="1" u="sng" dirty="0">
                <a:solidFill>
                  <a:srgbClr val="C00000"/>
                </a:solidFill>
                <a:latin typeface="+mn-lt"/>
              </a:rPr>
              <a:t>Resolving Bank Address Ambiguities with Entity Resolution</a:t>
            </a:r>
          </a:p>
          <a:p>
            <a:pPr algn="ctr">
              <a:spcAft>
                <a:spcPct val="40000"/>
              </a:spcAft>
            </a:pPr>
            <a:r>
              <a:rPr lang="en-US" altLang="en-US" sz="1400" dirty="0">
                <a:latin typeface="+mn-lt"/>
              </a:rPr>
              <a:t>How can we match misspelled user input to known dictionary records?</a:t>
            </a:r>
          </a:p>
        </p:txBody>
      </p:sp>
      <p:cxnSp>
        <p:nvCxnSpPr>
          <p:cNvPr id="17" name="AutoShape 6"/>
          <p:cNvCxnSpPr>
            <a:cxnSpLocks noChangeShapeType="1"/>
          </p:cNvCxnSpPr>
          <p:nvPr/>
        </p:nvCxnSpPr>
        <p:spPr bwMode="auto">
          <a:xfrm rot="16200000" flipH="1">
            <a:off x="6164456" y="661987"/>
            <a:ext cx="334180" cy="2190077"/>
          </a:xfrm>
          <a:prstGeom prst="bentConnector3">
            <a:avLst>
              <a:gd name="adj1" fmla="val 50000"/>
            </a:avLst>
          </a:prstGeom>
          <a:noFill/>
          <a:ln w="9525">
            <a:solidFill>
              <a:srgbClr val="0070C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7"/>
          <p:cNvCxnSpPr>
            <a:cxnSpLocks noChangeShapeType="1"/>
          </p:cNvCxnSpPr>
          <p:nvPr/>
        </p:nvCxnSpPr>
        <p:spPr bwMode="auto">
          <a:xfrm rot="5400000">
            <a:off x="5067608" y="1754623"/>
            <a:ext cx="334180" cy="21216"/>
          </a:xfrm>
          <a:prstGeom prst="bentConnector3">
            <a:avLst>
              <a:gd name="adj1" fmla="val 46438"/>
            </a:avLst>
          </a:prstGeom>
          <a:noFill/>
          <a:ln w="9525">
            <a:solidFill>
              <a:srgbClr val="0070C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8"/>
          <p:cNvCxnSpPr>
            <a:cxnSpLocks noChangeShapeType="1"/>
          </p:cNvCxnSpPr>
          <p:nvPr/>
        </p:nvCxnSpPr>
        <p:spPr bwMode="auto">
          <a:xfrm rot="5400000">
            <a:off x="4010854" y="682643"/>
            <a:ext cx="334180" cy="2145800"/>
          </a:xfrm>
          <a:prstGeom prst="bentConnector3">
            <a:avLst>
              <a:gd name="adj1" fmla="val 50000"/>
            </a:avLst>
          </a:prstGeom>
          <a:noFill/>
          <a:ln w="9525">
            <a:solidFill>
              <a:srgbClr val="0070C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AutoShape 11"/>
          <p:cNvSpPr>
            <a:spLocks noChangeArrowheads="1"/>
          </p:cNvSpPr>
          <p:nvPr/>
        </p:nvSpPr>
        <p:spPr bwMode="auto">
          <a:xfrm>
            <a:off x="4160801" y="1924116"/>
            <a:ext cx="2072611" cy="556922"/>
          </a:xfrm>
          <a:prstGeom prst="roundRect">
            <a:avLst>
              <a:gd name="adj" fmla="val 16667"/>
            </a:avLst>
          </a:prstGeom>
          <a:solidFill>
            <a:schemeClr val="bg1"/>
          </a:solidFill>
          <a:ln w="9525" algn="ctr">
            <a:solidFill>
              <a:srgbClr val="0070C0"/>
            </a:solidFill>
            <a:round/>
            <a:headEnd/>
            <a:tailEnd/>
          </a:ln>
          <a:effectLst>
            <a:outerShdw dist="53882" dir="2700000" algn="ctr" rotWithShape="0">
              <a:schemeClr val="bg2">
                <a:alpha val="50000"/>
              </a:schemeClr>
            </a:outerShdw>
          </a:effectLst>
        </p:spPr>
        <p:txBody>
          <a:bodyPr lIns="91437" tIns="45719" rIns="91437" bIns="45719" anchor="ctr"/>
          <a:lstStyle/>
          <a:p>
            <a:pPr algn="ctr">
              <a:spcBef>
                <a:spcPct val="20000"/>
              </a:spcBef>
            </a:pPr>
            <a:r>
              <a:rPr lang="en-US" altLang="en-US" sz="900" dirty="0">
                <a:solidFill>
                  <a:schemeClr val="tx1"/>
                </a:solidFill>
                <a:latin typeface="+mn-lt"/>
              </a:rPr>
              <a:t>Why now? What are the consequences, priority ?</a:t>
            </a:r>
          </a:p>
        </p:txBody>
      </p:sp>
      <p:sp>
        <p:nvSpPr>
          <p:cNvPr id="22" name="AutoShape 12"/>
          <p:cNvSpPr>
            <a:spLocks noChangeArrowheads="1"/>
          </p:cNvSpPr>
          <p:nvPr/>
        </p:nvSpPr>
        <p:spPr bwMode="auto">
          <a:xfrm>
            <a:off x="2147321" y="1924116"/>
            <a:ext cx="1850404" cy="556922"/>
          </a:xfrm>
          <a:prstGeom prst="roundRect">
            <a:avLst>
              <a:gd name="adj" fmla="val 16667"/>
            </a:avLst>
          </a:prstGeom>
          <a:solidFill>
            <a:schemeClr val="bg1"/>
          </a:solidFill>
          <a:ln w="9525" algn="ctr">
            <a:solidFill>
              <a:srgbClr val="0070C0"/>
            </a:solidFill>
            <a:round/>
            <a:headEnd/>
            <a:tailEnd/>
          </a:ln>
          <a:effectLst>
            <a:outerShdw dist="53882" dir="2700000" algn="ctr" rotWithShape="0">
              <a:schemeClr val="bg2">
                <a:alpha val="50000"/>
              </a:schemeClr>
            </a:outerShdw>
          </a:effectLst>
        </p:spPr>
        <p:txBody>
          <a:bodyPr lIns="91437" tIns="45719" rIns="91437" bIns="45719" anchor="ctr"/>
          <a:lstStyle/>
          <a:p>
            <a:pPr algn="ctr">
              <a:spcBef>
                <a:spcPct val="20000"/>
              </a:spcBef>
            </a:pPr>
            <a:r>
              <a:rPr lang="en-US" altLang="en-US" sz="900" dirty="0">
                <a:solidFill>
                  <a:schemeClr val="tx1"/>
                </a:solidFill>
                <a:latin typeface="+mn-lt"/>
              </a:rPr>
              <a:t>What is the problem, magnitude, where, why?</a:t>
            </a:r>
            <a:endParaRPr lang="en-AU" altLang="en-US" sz="900" dirty="0">
              <a:solidFill>
                <a:schemeClr val="tx1"/>
              </a:solidFill>
              <a:latin typeface="+mn-lt"/>
            </a:endParaRPr>
          </a:p>
        </p:txBody>
      </p:sp>
      <p:sp>
        <p:nvSpPr>
          <p:cNvPr id="23" name="AutoShape 13"/>
          <p:cNvSpPr>
            <a:spLocks noChangeArrowheads="1"/>
          </p:cNvSpPr>
          <p:nvPr/>
        </p:nvSpPr>
        <p:spPr bwMode="auto">
          <a:xfrm>
            <a:off x="6354418" y="1924116"/>
            <a:ext cx="2107963" cy="556922"/>
          </a:xfrm>
          <a:prstGeom prst="roundRect">
            <a:avLst>
              <a:gd name="adj" fmla="val 16667"/>
            </a:avLst>
          </a:prstGeom>
          <a:solidFill>
            <a:schemeClr val="bg1"/>
          </a:solidFill>
          <a:ln w="9525" algn="ctr">
            <a:solidFill>
              <a:srgbClr val="0070C0"/>
            </a:solidFill>
            <a:round/>
            <a:headEnd/>
            <a:tailEnd/>
          </a:ln>
          <a:effectLst>
            <a:outerShdw dist="53882" dir="2700000" algn="ctr" rotWithShape="0">
              <a:schemeClr val="bg2">
                <a:alpha val="50000"/>
              </a:schemeClr>
            </a:outerShdw>
          </a:effectLst>
        </p:spPr>
        <p:txBody>
          <a:bodyPr lIns="91437" tIns="45719" rIns="91437" bIns="45719" anchor="ctr"/>
          <a:lstStyle/>
          <a:p>
            <a:pPr algn="ctr">
              <a:spcBef>
                <a:spcPct val="20000"/>
              </a:spcBef>
            </a:pPr>
            <a:r>
              <a:rPr lang="en-US" altLang="en-US" sz="900" dirty="0">
                <a:solidFill>
                  <a:schemeClr val="tx1"/>
                </a:solidFill>
                <a:latin typeface="+mn-lt"/>
              </a:rPr>
              <a:t>What are the expected benefits ?</a:t>
            </a:r>
          </a:p>
        </p:txBody>
      </p:sp>
      <p:sp>
        <p:nvSpPr>
          <p:cNvPr id="24" name="Text Box 14"/>
          <p:cNvSpPr txBox="1">
            <a:spLocks noChangeArrowheads="1"/>
          </p:cNvSpPr>
          <p:nvPr/>
        </p:nvSpPr>
        <p:spPr bwMode="auto">
          <a:xfrm>
            <a:off x="6233412" y="2571430"/>
            <a:ext cx="2311081" cy="244134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7" tIns="45719" rIns="91437" bIns="45719"/>
          <a:lstStyle>
            <a:lvl1pPr marL="111125" indent="-111125">
              <a:defRPr>
                <a:solidFill>
                  <a:schemeClr val="tx1"/>
                </a:solidFill>
                <a:latin typeface="Arial" pitchFamily="34" charset="0"/>
              </a:defRPr>
            </a:lvl1pPr>
            <a:lvl2pPr marL="685800" indent="-39370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25000"/>
              </a:spcBef>
              <a:spcAft>
                <a:spcPct val="25000"/>
              </a:spcAft>
              <a:buFontTx/>
              <a:buChar char="•"/>
            </a:pPr>
            <a:r>
              <a:rPr lang="en-US" altLang="en-US" sz="900" b="1" dirty="0"/>
              <a:t>SWIFT benefit</a:t>
            </a:r>
          </a:p>
          <a:p>
            <a:pPr marL="359989" lvl="1" indent="-171445">
              <a:spcBef>
                <a:spcPts val="100"/>
              </a:spcBef>
              <a:spcAft>
                <a:spcPts val="0"/>
              </a:spcAft>
              <a:buFont typeface="Arial" panose="020B0604020202020204" pitchFamily="34" charset="0"/>
              <a:buChar char="•"/>
            </a:pPr>
            <a:r>
              <a:rPr lang="en-US" sz="900" dirty="0"/>
              <a:t>Adding value to the developing SWIFT NLP Platform</a:t>
            </a:r>
          </a:p>
          <a:p>
            <a:pPr marL="359989" lvl="1" indent="-171445">
              <a:spcBef>
                <a:spcPts val="100"/>
              </a:spcBef>
              <a:spcAft>
                <a:spcPts val="0"/>
              </a:spcAft>
              <a:buFont typeface="Arial" panose="020B0604020202020204" pitchFamily="34" charset="0"/>
              <a:buChar char="•"/>
            </a:pPr>
            <a:r>
              <a:rPr lang="en-US" sz="900" dirty="0"/>
              <a:t>Save frustration and time for users with our system</a:t>
            </a:r>
          </a:p>
          <a:p>
            <a:pPr marL="359989" lvl="1" indent="-171445">
              <a:spcBef>
                <a:spcPts val="100"/>
              </a:spcBef>
              <a:spcAft>
                <a:spcPts val="0"/>
              </a:spcAft>
              <a:buFont typeface="Arial" panose="020B0604020202020204" pitchFamily="34" charset="0"/>
              <a:buChar char="•"/>
            </a:pPr>
            <a:r>
              <a:rPr lang="en-US" sz="900" dirty="0"/>
              <a:t>Ensure teams have comprehensive data of what they need</a:t>
            </a:r>
          </a:p>
          <a:p>
            <a:pPr marL="359989" lvl="1" indent="-171445">
              <a:spcBef>
                <a:spcPts val="100"/>
              </a:spcBef>
              <a:spcAft>
                <a:spcPts val="0"/>
              </a:spcAft>
              <a:buFont typeface="Arial" panose="020B0604020202020204" pitchFamily="34" charset="0"/>
              <a:buChar char="•"/>
            </a:pPr>
            <a:r>
              <a:rPr lang="en-US" sz="900" dirty="0"/>
              <a:t>Limit  size of data in the case of duplicates to increase efficiency </a:t>
            </a:r>
          </a:p>
          <a:p>
            <a:pPr marL="359989" lvl="1" indent="-171445">
              <a:spcBef>
                <a:spcPts val="100"/>
              </a:spcBef>
              <a:spcAft>
                <a:spcPts val="0"/>
              </a:spcAft>
              <a:buFont typeface="Arial" panose="020B0604020202020204" pitchFamily="34" charset="0"/>
              <a:buChar char="•"/>
            </a:pPr>
            <a:r>
              <a:rPr lang="en-US" sz="900" dirty="0"/>
              <a:t>Increase general SWIFT employee knowledge of emerging technologies and fields</a:t>
            </a:r>
            <a:endParaRPr lang="en-US" altLang="en-US" sz="900" b="1" dirty="0"/>
          </a:p>
          <a:p>
            <a:pPr>
              <a:spcBef>
                <a:spcPct val="25000"/>
              </a:spcBef>
              <a:spcAft>
                <a:spcPct val="25000"/>
              </a:spcAft>
              <a:buFontTx/>
              <a:buChar char="•"/>
            </a:pPr>
            <a:r>
              <a:rPr lang="en-US" altLang="en-US" sz="900" b="1" dirty="0"/>
              <a:t>Intern benefit</a:t>
            </a:r>
          </a:p>
          <a:p>
            <a:pPr marL="359989" lvl="1" indent="-171445">
              <a:spcBef>
                <a:spcPts val="100"/>
              </a:spcBef>
              <a:spcAft>
                <a:spcPts val="0"/>
              </a:spcAft>
              <a:buFont typeface="Arial" panose="020B0604020202020204" pitchFamily="34" charset="0"/>
              <a:buChar char="•"/>
            </a:pPr>
            <a:r>
              <a:rPr lang="en-US" sz="900" dirty="0"/>
              <a:t>Hands-on experience with new technologies</a:t>
            </a:r>
          </a:p>
          <a:p>
            <a:pPr marL="359989" lvl="1" indent="-171445">
              <a:spcBef>
                <a:spcPts val="100"/>
              </a:spcBef>
              <a:spcAft>
                <a:spcPts val="0"/>
              </a:spcAft>
              <a:buFont typeface="Arial" panose="020B0604020202020204" pitchFamily="34" charset="0"/>
              <a:buChar char="•"/>
            </a:pPr>
            <a:r>
              <a:rPr lang="en-US" sz="900" dirty="0"/>
              <a:t>Opportunity to address a real business problem and provide value to SWIFT</a:t>
            </a:r>
          </a:p>
          <a:p>
            <a:pPr marL="359989" lvl="1" indent="-171445">
              <a:spcBef>
                <a:spcPts val="100"/>
              </a:spcBef>
              <a:spcAft>
                <a:spcPts val="0"/>
              </a:spcAft>
              <a:buFont typeface="Arial" panose="020B0604020202020204" pitchFamily="34" charset="0"/>
              <a:buChar char="•"/>
            </a:pPr>
            <a:r>
              <a:rPr lang="en-US" sz="900" dirty="0"/>
              <a:t>Opportunity to interact with experts</a:t>
            </a:r>
          </a:p>
          <a:p>
            <a:pPr marL="359989" lvl="1" indent="-171445">
              <a:spcBef>
                <a:spcPts val="100"/>
              </a:spcBef>
              <a:spcAft>
                <a:spcPts val="0"/>
              </a:spcAft>
              <a:buFont typeface="Arial" panose="020B0604020202020204" pitchFamily="34" charset="0"/>
              <a:buChar char="•"/>
            </a:pPr>
            <a:endParaRPr lang="en-US" sz="900" dirty="0"/>
          </a:p>
          <a:p>
            <a:pPr marL="359989" lvl="1" indent="-171445">
              <a:spcBef>
                <a:spcPts val="100"/>
              </a:spcBef>
              <a:spcAft>
                <a:spcPts val="0"/>
              </a:spcAft>
              <a:buFont typeface="Arial" panose="020B0604020202020204" pitchFamily="34" charset="0"/>
              <a:buChar char="•"/>
            </a:pPr>
            <a:endParaRPr lang="en-US" altLang="en-US" sz="900" dirty="0"/>
          </a:p>
        </p:txBody>
      </p:sp>
      <p:cxnSp>
        <p:nvCxnSpPr>
          <p:cNvPr id="2048" name="Straight Arrow Connector 2047"/>
          <p:cNvCxnSpPr>
            <a:stCxn id="21" idx="0"/>
          </p:cNvCxnSpPr>
          <p:nvPr/>
        </p:nvCxnSpPr>
        <p:spPr bwMode="auto">
          <a:xfrm>
            <a:off x="5224090" y="2030363"/>
            <a:ext cx="914400" cy="914400"/>
          </a:xfrm>
          <a:prstGeom prst="straightConnector1">
            <a:avLst/>
          </a:prstGeom>
          <a:solidFill>
            <a:schemeClr val="accent1"/>
          </a:solidFill>
          <a:ln w="9525" cap="flat" cmpd="sng" algn="ctr">
            <a:noFill/>
            <a:prstDash val="solid"/>
            <a:round/>
            <a:headEnd type="none" w="med" len="med"/>
            <a:tailEnd type="arrow"/>
          </a:ln>
          <a:effectLst/>
        </p:spPr>
      </p:cxnSp>
    </p:spTree>
    <p:extLst>
      <p:ext uri="{BB962C8B-B14F-4D97-AF65-F5344CB8AC3E}">
        <p14:creationId xmlns:p14="http://schemas.microsoft.com/office/powerpoint/2010/main" val="1802189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UIFlowchart.png"/>
          <p:cNvPicPr>
            <a:picLocks noChangeAspect="1"/>
          </p:cNvPicPr>
          <p:nvPr/>
        </p:nvPicPr>
        <p:blipFill>
          <a:blip r:embed="rId3" cstate="print"/>
          <a:srcRect b="46034"/>
          <a:stretch>
            <a:fillRect/>
          </a:stretch>
        </p:blipFill>
        <p:spPr>
          <a:xfrm>
            <a:off x="864171" y="1888106"/>
            <a:ext cx="9693399" cy="3297249"/>
          </a:xfrm>
          <a:prstGeom prst="rect">
            <a:avLst/>
          </a:prstGeom>
        </p:spPr>
      </p:pic>
      <p:sp>
        <p:nvSpPr>
          <p:cNvPr id="127" name="Rectangle 126"/>
          <p:cNvSpPr/>
          <p:nvPr/>
        </p:nvSpPr>
        <p:spPr bwMode="auto">
          <a:xfrm>
            <a:off x="7317881" y="1512779"/>
            <a:ext cx="2736304" cy="10026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2" name="Footer Placeholder 1"/>
          <p:cNvSpPr>
            <a:spLocks noGrp="1"/>
          </p:cNvSpPr>
          <p:nvPr>
            <p:ph type="ftr" sz="quarter" idx="10"/>
          </p:nvPr>
        </p:nvSpPr>
        <p:spPr/>
        <p:txBody>
          <a:bodyPr/>
          <a:lstStyle/>
          <a:p>
            <a:r>
              <a:rPr lang="en-US" dirty="0"/>
              <a:t>Innovation Lab Summer 2018</a:t>
            </a:r>
            <a:endParaRPr lang="en-GB" dirty="0"/>
          </a:p>
        </p:txBody>
      </p:sp>
      <p:sp>
        <p:nvSpPr>
          <p:cNvPr id="3" name="Slide Number Placeholder 2"/>
          <p:cNvSpPr>
            <a:spLocks noGrp="1"/>
          </p:cNvSpPr>
          <p:nvPr>
            <p:ph type="sldNum" sz="quarter" idx="11"/>
          </p:nvPr>
        </p:nvSpPr>
        <p:spPr/>
        <p:txBody>
          <a:bodyPr/>
          <a:lstStyle/>
          <a:p>
            <a:fld id="{F17889F7-7963-4A16-ADF8-FEE4D97DC541}" type="slidenum">
              <a:rPr lang="en-GB" smtClean="0"/>
              <a:pPr/>
              <a:t>6</a:t>
            </a:fld>
            <a:endParaRPr lang="en-GB"/>
          </a:p>
        </p:txBody>
      </p:sp>
      <p:sp>
        <p:nvSpPr>
          <p:cNvPr id="4" name="Title 3"/>
          <p:cNvSpPr>
            <a:spLocks noGrp="1"/>
          </p:cNvSpPr>
          <p:nvPr>
            <p:ph type="title"/>
          </p:nvPr>
        </p:nvSpPr>
        <p:spPr/>
        <p:txBody>
          <a:bodyPr/>
          <a:lstStyle/>
          <a:p>
            <a:r>
              <a:rPr lang="en-GB" dirty="0"/>
              <a:t>Entity Resolution Workflow</a:t>
            </a:r>
          </a:p>
        </p:txBody>
      </p:sp>
      <p:cxnSp>
        <p:nvCxnSpPr>
          <p:cNvPr id="32" name="Straight Connector 31"/>
          <p:cNvCxnSpPr/>
          <p:nvPr/>
        </p:nvCxnSpPr>
        <p:spPr>
          <a:xfrm>
            <a:off x="2304331" y="1166267"/>
            <a:ext cx="0" cy="35814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9982" y="1166267"/>
            <a:ext cx="0" cy="35052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56859" y="1166267"/>
            <a:ext cx="0" cy="35814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bwMode="auto">
          <a:xfrm>
            <a:off x="3945485" y="2462410"/>
            <a:ext cx="648072" cy="576064"/>
          </a:xfrm>
          <a:prstGeom prst="bentConnector3">
            <a:avLst>
              <a:gd name="adj1" fmla="val 1897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0" name="Elbow Connector 39"/>
          <p:cNvCxnSpPr/>
          <p:nvPr/>
        </p:nvCxnSpPr>
        <p:spPr bwMode="auto">
          <a:xfrm flipV="1">
            <a:off x="3945485" y="3038474"/>
            <a:ext cx="648072" cy="600312"/>
          </a:xfrm>
          <a:prstGeom prst="bentConnector3">
            <a:avLst>
              <a:gd name="adj1" fmla="val 18646"/>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7" name="Straight Arrow Connector 46"/>
          <p:cNvCxnSpPr/>
          <p:nvPr/>
        </p:nvCxnSpPr>
        <p:spPr bwMode="auto">
          <a:xfrm>
            <a:off x="3945485" y="3038474"/>
            <a:ext cx="648072"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55" name="Elbow Connector 54"/>
          <p:cNvCxnSpPr/>
          <p:nvPr/>
        </p:nvCxnSpPr>
        <p:spPr bwMode="auto">
          <a:xfrm flipV="1">
            <a:off x="2217293" y="2572845"/>
            <a:ext cx="504056" cy="496496"/>
          </a:xfrm>
          <a:prstGeom prst="bentConnector3">
            <a:avLst>
              <a:gd name="adj1" fmla="val 51983"/>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56" name="Straight Arrow Connector 55"/>
          <p:cNvCxnSpPr/>
          <p:nvPr/>
        </p:nvCxnSpPr>
        <p:spPr bwMode="auto">
          <a:xfrm>
            <a:off x="2217293" y="3091432"/>
            <a:ext cx="504056"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72" name="Elbow Connector 71"/>
          <p:cNvCxnSpPr/>
          <p:nvPr/>
        </p:nvCxnSpPr>
        <p:spPr bwMode="auto">
          <a:xfrm>
            <a:off x="2217293" y="3110482"/>
            <a:ext cx="504056" cy="456296"/>
          </a:xfrm>
          <a:prstGeom prst="bentConnector3">
            <a:avLst>
              <a:gd name="adj1" fmla="val 51890"/>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83" name="Straight Arrow Connector 82"/>
          <p:cNvCxnSpPr/>
          <p:nvPr/>
        </p:nvCxnSpPr>
        <p:spPr bwMode="auto">
          <a:xfrm>
            <a:off x="5407721" y="3044190"/>
            <a:ext cx="324037"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86" name="Elbow Connector 85"/>
          <p:cNvCxnSpPr>
            <a:cxnSpLocks/>
          </p:cNvCxnSpPr>
          <p:nvPr/>
        </p:nvCxnSpPr>
        <p:spPr bwMode="auto">
          <a:xfrm>
            <a:off x="4402933" y="3038474"/>
            <a:ext cx="3240360" cy="914400"/>
          </a:xfrm>
          <a:prstGeom prst="bentConnector3">
            <a:avLst>
              <a:gd name="adj1" fmla="val -1735"/>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95" name="Straight Arrow Connector 94"/>
          <p:cNvCxnSpPr/>
          <p:nvPr/>
        </p:nvCxnSpPr>
        <p:spPr bwMode="auto">
          <a:xfrm>
            <a:off x="8391669" y="2395840"/>
            <a:ext cx="252029"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23" name="Elbow Connector 122"/>
          <p:cNvCxnSpPr/>
          <p:nvPr/>
        </p:nvCxnSpPr>
        <p:spPr bwMode="auto">
          <a:xfrm flipV="1">
            <a:off x="6952887" y="2421241"/>
            <a:ext cx="648072" cy="600312"/>
          </a:xfrm>
          <a:prstGeom prst="bentConnector3">
            <a:avLst>
              <a:gd name="adj1" fmla="val 39549"/>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pic>
        <p:nvPicPr>
          <p:cNvPr id="126" name="Picture 125" descr="UIFlowchart.png"/>
          <p:cNvPicPr>
            <a:picLocks noChangeAspect="1"/>
          </p:cNvPicPr>
          <p:nvPr/>
        </p:nvPicPr>
        <p:blipFill rotWithShape="1">
          <a:blip r:embed="rId3" cstate="print"/>
          <a:srcRect l="66551" b="88381"/>
          <a:stretch/>
        </p:blipFill>
        <p:spPr>
          <a:xfrm>
            <a:off x="7451898" y="2160431"/>
            <a:ext cx="3242370" cy="709935"/>
          </a:xfrm>
          <a:prstGeom prst="rect">
            <a:avLst/>
          </a:prstGeom>
        </p:spPr>
      </p:pic>
      <p:sp>
        <p:nvSpPr>
          <p:cNvPr id="130" name="Vertical Scroll 129"/>
          <p:cNvSpPr/>
          <p:nvPr/>
        </p:nvSpPr>
        <p:spPr bwMode="auto">
          <a:xfrm>
            <a:off x="1199688" y="3495674"/>
            <a:ext cx="288032" cy="29383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31" name="Vertical Scroll 130"/>
          <p:cNvSpPr/>
          <p:nvPr/>
        </p:nvSpPr>
        <p:spPr bwMode="auto">
          <a:xfrm>
            <a:off x="1619822" y="3495674"/>
            <a:ext cx="288032" cy="293832"/>
          </a:xfrm>
          <a:prstGeom prst="verticalScroll">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32" name="TextBox 131"/>
          <p:cNvSpPr txBox="1"/>
          <p:nvPr/>
        </p:nvSpPr>
        <p:spPr>
          <a:xfrm>
            <a:off x="2493243" y="1249667"/>
            <a:ext cx="1468672" cy="707886"/>
          </a:xfrm>
          <a:prstGeom prst="rect">
            <a:avLst/>
          </a:prstGeom>
          <a:noFill/>
        </p:spPr>
        <p:txBody>
          <a:bodyPr wrap="none" rtlCol="0">
            <a:spAutoFit/>
          </a:bodyPr>
          <a:lstStyle/>
          <a:p>
            <a:r>
              <a:rPr lang="en-US" sz="2000" dirty="0">
                <a:solidFill>
                  <a:schemeClr val="tx2">
                    <a:lumMod val="75000"/>
                  </a:schemeClr>
                </a:solidFill>
              </a:rPr>
              <a:t>Preliminary</a:t>
            </a:r>
          </a:p>
          <a:p>
            <a:r>
              <a:rPr lang="en-US" sz="2000" dirty="0">
                <a:solidFill>
                  <a:schemeClr val="tx2">
                    <a:lumMod val="75000"/>
                  </a:schemeClr>
                </a:solidFill>
              </a:rPr>
              <a:t>Look Up</a:t>
            </a:r>
          </a:p>
        </p:txBody>
      </p:sp>
      <p:sp>
        <p:nvSpPr>
          <p:cNvPr id="133" name="TextBox 132"/>
          <p:cNvSpPr txBox="1"/>
          <p:nvPr/>
        </p:nvSpPr>
        <p:spPr>
          <a:xfrm>
            <a:off x="4931643" y="1312724"/>
            <a:ext cx="1300484" cy="400110"/>
          </a:xfrm>
          <a:prstGeom prst="rect">
            <a:avLst/>
          </a:prstGeom>
          <a:noFill/>
        </p:spPr>
        <p:txBody>
          <a:bodyPr wrap="none" rtlCol="0">
            <a:spAutoFit/>
          </a:bodyPr>
          <a:lstStyle/>
          <a:p>
            <a:r>
              <a:rPr lang="en-US" sz="2000" dirty="0">
                <a:solidFill>
                  <a:schemeClr val="tx2">
                    <a:lumMod val="75000"/>
                  </a:schemeClr>
                </a:solidFill>
              </a:rPr>
              <a:t>ML Model</a:t>
            </a:r>
          </a:p>
        </p:txBody>
      </p:sp>
      <p:sp>
        <p:nvSpPr>
          <p:cNvPr id="134" name="TextBox 133"/>
          <p:cNvSpPr txBox="1"/>
          <p:nvPr/>
        </p:nvSpPr>
        <p:spPr>
          <a:xfrm>
            <a:off x="8035791" y="1312768"/>
            <a:ext cx="952505" cy="400110"/>
          </a:xfrm>
          <a:prstGeom prst="rect">
            <a:avLst/>
          </a:prstGeom>
          <a:noFill/>
        </p:spPr>
        <p:txBody>
          <a:bodyPr wrap="none" rtlCol="0">
            <a:spAutoFit/>
          </a:bodyPr>
          <a:lstStyle/>
          <a:p>
            <a:r>
              <a:rPr lang="en-US" sz="2000" dirty="0">
                <a:solidFill>
                  <a:schemeClr val="tx2">
                    <a:lumMod val="75000"/>
                  </a:schemeClr>
                </a:solidFill>
              </a:rPr>
              <a:t>Output</a:t>
            </a:r>
          </a:p>
        </p:txBody>
      </p:sp>
      <p:sp>
        <p:nvSpPr>
          <p:cNvPr id="135" name="TextBox 134"/>
          <p:cNvSpPr txBox="1"/>
          <p:nvPr/>
        </p:nvSpPr>
        <p:spPr>
          <a:xfrm>
            <a:off x="1152203" y="1403555"/>
            <a:ext cx="753732" cy="400110"/>
          </a:xfrm>
          <a:prstGeom prst="rect">
            <a:avLst/>
          </a:prstGeom>
          <a:noFill/>
        </p:spPr>
        <p:txBody>
          <a:bodyPr wrap="none" rtlCol="0">
            <a:spAutoFit/>
          </a:bodyPr>
          <a:lstStyle/>
          <a:p>
            <a:r>
              <a:rPr lang="en-US" sz="2000" dirty="0">
                <a:solidFill>
                  <a:schemeClr val="tx2">
                    <a:lumMod val="75000"/>
                  </a:schemeClr>
                </a:solidFill>
              </a:rPr>
              <a:t>Input</a:t>
            </a:r>
          </a:p>
        </p:txBody>
      </p:sp>
      <p:sp>
        <p:nvSpPr>
          <p:cNvPr id="141" name="Rectangle 140"/>
          <p:cNvSpPr/>
          <p:nvPr/>
        </p:nvSpPr>
        <p:spPr bwMode="auto">
          <a:xfrm>
            <a:off x="7332193" y="4318916"/>
            <a:ext cx="1298807"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pic>
        <p:nvPicPr>
          <p:cNvPr id="140" name="Picture 139"/>
          <p:cNvPicPr>
            <a:picLocks noChangeAspect="1"/>
          </p:cNvPicPr>
          <p:nvPr/>
        </p:nvPicPr>
        <p:blipFill rotWithShape="1">
          <a:blip r:embed="rId4">
            <a:extLst>
              <a:ext uri="{28A0092B-C50C-407E-A947-70E740481C1C}">
                <a14:useLocalDpi xmlns:a14="http://schemas.microsoft.com/office/drawing/2010/main" val="0"/>
              </a:ext>
            </a:extLst>
          </a:blip>
          <a:srcRect l="67178" t="39843" r="19692" b="49492"/>
          <a:stretch/>
        </p:blipFill>
        <p:spPr>
          <a:xfrm>
            <a:off x="7439891" y="4337863"/>
            <a:ext cx="1191800" cy="610176"/>
          </a:xfrm>
          <a:prstGeom prst="rect">
            <a:avLst/>
          </a:prstGeom>
        </p:spPr>
      </p:pic>
      <p:cxnSp>
        <p:nvCxnSpPr>
          <p:cNvPr id="97" name="Straight Arrow Connector 96"/>
          <p:cNvCxnSpPr/>
          <p:nvPr/>
        </p:nvCxnSpPr>
        <p:spPr bwMode="auto">
          <a:xfrm>
            <a:off x="8024450" y="4118595"/>
            <a:ext cx="0" cy="276546"/>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6" name="Elbow Connector 71">
            <a:extLst>
              <a:ext uri="{FF2B5EF4-FFF2-40B4-BE49-F238E27FC236}">
                <a16:creationId xmlns="" xmlns:a16="http://schemas.microsoft.com/office/drawing/2014/main" id="{0F6C483A-8A9F-483B-B787-9A00B90A24E1}"/>
              </a:ext>
            </a:extLst>
          </p:cNvPr>
          <p:cNvCxnSpPr>
            <a:cxnSpLocks/>
          </p:cNvCxnSpPr>
          <p:nvPr/>
        </p:nvCxnSpPr>
        <p:spPr bwMode="auto">
          <a:xfrm>
            <a:off x="6944525" y="3017049"/>
            <a:ext cx="685800" cy="822960"/>
          </a:xfrm>
          <a:prstGeom prst="bentConnector3">
            <a:avLst>
              <a:gd name="adj1" fmla="val 38275"/>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91261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UIFlowchart.png"/>
          <p:cNvPicPr>
            <a:picLocks noChangeAspect="1"/>
          </p:cNvPicPr>
          <p:nvPr/>
        </p:nvPicPr>
        <p:blipFill>
          <a:blip r:embed="rId3" cstate="print"/>
          <a:srcRect b="46034"/>
          <a:stretch>
            <a:fillRect/>
          </a:stretch>
        </p:blipFill>
        <p:spPr>
          <a:xfrm>
            <a:off x="864171" y="1888106"/>
            <a:ext cx="9693399" cy="3297249"/>
          </a:xfrm>
          <a:prstGeom prst="rect">
            <a:avLst/>
          </a:prstGeom>
        </p:spPr>
      </p:pic>
      <p:sp>
        <p:nvSpPr>
          <p:cNvPr id="127" name="Rectangle 126"/>
          <p:cNvSpPr/>
          <p:nvPr/>
        </p:nvSpPr>
        <p:spPr bwMode="auto">
          <a:xfrm>
            <a:off x="7317881" y="1512779"/>
            <a:ext cx="2736304" cy="100262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2" name="Footer Placeholder 1"/>
          <p:cNvSpPr>
            <a:spLocks noGrp="1"/>
          </p:cNvSpPr>
          <p:nvPr>
            <p:ph type="ftr" sz="quarter" idx="10"/>
          </p:nvPr>
        </p:nvSpPr>
        <p:spPr/>
        <p:txBody>
          <a:bodyPr/>
          <a:lstStyle/>
          <a:p>
            <a:r>
              <a:rPr lang="en-US" dirty="0"/>
              <a:t>Innovation Lab Summer 2018</a:t>
            </a:r>
            <a:endParaRPr lang="en-GB" dirty="0"/>
          </a:p>
        </p:txBody>
      </p:sp>
      <p:sp>
        <p:nvSpPr>
          <p:cNvPr id="3" name="Slide Number Placeholder 2"/>
          <p:cNvSpPr>
            <a:spLocks noGrp="1"/>
          </p:cNvSpPr>
          <p:nvPr>
            <p:ph type="sldNum" sz="quarter" idx="11"/>
          </p:nvPr>
        </p:nvSpPr>
        <p:spPr/>
        <p:txBody>
          <a:bodyPr/>
          <a:lstStyle/>
          <a:p>
            <a:fld id="{F17889F7-7963-4A16-ADF8-FEE4D97DC541}" type="slidenum">
              <a:rPr lang="en-GB" smtClean="0"/>
              <a:pPr/>
              <a:t>7</a:t>
            </a:fld>
            <a:endParaRPr lang="en-GB"/>
          </a:p>
        </p:txBody>
      </p:sp>
      <p:sp>
        <p:nvSpPr>
          <p:cNvPr id="4" name="Title 3"/>
          <p:cNvSpPr>
            <a:spLocks noGrp="1"/>
          </p:cNvSpPr>
          <p:nvPr>
            <p:ph type="title"/>
          </p:nvPr>
        </p:nvSpPr>
        <p:spPr/>
        <p:txBody>
          <a:bodyPr/>
          <a:lstStyle/>
          <a:p>
            <a:r>
              <a:rPr lang="en-GB" dirty="0"/>
              <a:t>Entity Resolution Workflow</a:t>
            </a:r>
          </a:p>
        </p:txBody>
      </p:sp>
      <p:cxnSp>
        <p:nvCxnSpPr>
          <p:cNvPr id="34" name="Straight Connector 33"/>
          <p:cNvCxnSpPr>
            <a:cxnSpLocks/>
          </p:cNvCxnSpPr>
          <p:nvPr/>
        </p:nvCxnSpPr>
        <p:spPr>
          <a:xfrm>
            <a:off x="7056859" y="1166267"/>
            <a:ext cx="0" cy="417646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bwMode="auto">
          <a:xfrm>
            <a:off x="3945485" y="2462410"/>
            <a:ext cx="648072" cy="576064"/>
          </a:xfrm>
          <a:prstGeom prst="bentConnector3">
            <a:avLst>
              <a:gd name="adj1" fmla="val 1897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0" name="Elbow Connector 39"/>
          <p:cNvCxnSpPr/>
          <p:nvPr/>
        </p:nvCxnSpPr>
        <p:spPr bwMode="auto">
          <a:xfrm flipV="1">
            <a:off x="3945485" y="3038474"/>
            <a:ext cx="648072" cy="600312"/>
          </a:xfrm>
          <a:prstGeom prst="bentConnector3">
            <a:avLst>
              <a:gd name="adj1" fmla="val 18646"/>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7" name="Straight Arrow Connector 46"/>
          <p:cNvCxnSpPr/>
          <p:nvPr/>
        </p:nvCxnSpPr>
        <p:spPr bwMode="auto">
          <a:xfrm>
            <a:off x="3945485" y="3038474"/>
            <a:ext cx="648072"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55" name="Elbow Connector 54"/>
          <p:cNvCxnSpPr/>
          <p:nvPr/>
        </p:nvCxnSpPr>
        <p:spPr bwMode="auto">
          <a:xfrm flipV="1">
            <a:off x="2217293" y="2572845"/>
            <a:ext cx="504056" cy="496496"/>
          </a:xfrm>
          <a:prstGeom prst="bentConnector3">
            <a:avLst>
              <a:gd name="adj1" fmla="val 51983"/>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56" name="Straight Arrow Connector 55"/>
          <p:cNvCxnSpPr/>
          <p:nvPr/>
        </p:nvCxnSpPr>
        <p:spPr bwMode="auto">
          <a:xfrm>
            <a:off x="2217293" y="3091432"/>
            <a:ext cx="504056"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72" name="Elbow Connector 71"/>
          <p:cNvCxnSpPr/>
          <p:nvPr/>
        </p:nvCxnSpPr>
        <p:spPr bwMode="auto">
          <a:xfrm>
            <a:off x="2217293" y="3110482"/>
            <a:ext cx="504056" cy="456296"/>
          </a:xfrm>
          <a:prstGeom prst="bentConnector3">
            <a:avLst>
              <a:gd name="adj1" fmla="val 51890"/>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83" name="Straight Arrow Connector 82"/>
          <p:cNvCxnSpPr/>
          <p:nvPr/>
        </p:nvCxnSpPr>
        <p:spPr bwMode="auto">
          <a:xfrm>
            <a:off x="5407721" y="3044190"/>
            <a:ext cx="324037"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86" name="Elbow Connector 85"/>
          <p:cNvCxnSpPr>
            <a:cxnSpLocks/>
          </p:cNvCxnSpPr>
          <p:nvPr/>
        </p:nvCxnSpPr>
        <p:spPr bwMode="auto">
          <a:xfrm>
            <a:off x="4402933" y="3038474"/>
            <a:ext cx="3240360" cy="914400"/>
          </a:xfrm>
          <a:prstGeom prst="bentConnector3">
            <a:avLst>
              <a:gd name="adj1" fmla="val -1735"/>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95" name="Straight Arrow Connector 94"/>
          <p:cNvCxnSpPr/>
          <p:nvPr/>
        </p:nvCxnSpPr>
        <p:spPr bwMode="auto">
          <a:xfrm>
            <a:off x="8391669" y="2395840"/>
            <a:ext cx="252029" cy="0"/>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123" name="Elbow Connector 122"/>
          <p:cNvCxnSpPr/>
          <p:nvPr/>
        </p:nvCxnSpPr>
        <p:spPr bwMode="auto">
          <a:xfrm flipV="1">
            <a:off x="6952887" y="2421241"/>
            <a:ext cx="648072" cy="600312"/>
          </a:xfrm>
          <a:prstGeom prst="bentConnector3">
            <a:avLst>
              <a:gd name="adj1" fmla="val 39549"/>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pic>
        <p:nvPicPr>
          <p:cNvPr id="126" name="Picture 125" descr="UIFlowchart.png"/>
          <p:cNvPicPr>
            <a:picLocks noChangeAspect="1"/>
          </p:cNvPicPr>
          <p:nvPr/>
        </p:nvPicPr>
        <p:blipFill rotWithShape="1">
          <a:blip r:embed="rId3" cstate="print"/>
          <a:srcRect l="66551" b="88381"/>
          <a:stretch/>
        </p:blipFill>
        <p:spPr>
          <a:xfrm>
            <a:off x="7451898" y="2160431"/>
            <a:ext cx="3242370" cy="709935"/>
          </a:xfrm>
          <a:prstGeom prst="rect">
            <a:avLst/>
          </a:prstGeom>
        </p:spPr>
      </p:pic>
      <p:sp>
        <p:nvSpPr>
          <p:cNvPr id="130" name="Vertical Scroll 129"/>
          <p:cNvSpPr/>
          <p:nvPr/>
        </p:nvSpPr>
        <p:spPr bwMode="auto">
          <a:xfrm>
            <a:off x="1199688" y="3495674"/>
            <a:ext cx="288032" cy="293832"/>
          </a:xfrm>
          <a:prstGeom prst="verticalScroll">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31" name="Vertical Scroll 130"/>
          <p:cNvSpPr/>
          <p:nvPr/>
        </p:nvSpPr>
        <p:spPr bwMode="auto">
          <a:xfrm>
            <a:off x="1619822" y="3495674"/>
            <a:ext cx="288032" cy="293832"/>
          </a:xfrm>
          <a:prstGeom prst="verticalScroll">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sp>
        <p:nvSpPr>
          <p:cNvPr id="132" name="TextBox 131"/>
          <p:cNvSpPr txBox="1"/>
          <p:nvPr/>
        </p:nvSpPr>
        <p:spPr>
          <a:xfrm>
            <a:off x="2493243" y="1249667"/>
            <a:ext cx="1468672" cy="707886"/>
          </a:xfrm>
          <a:prstGeom prst="rect">
            <a:avLst/>
          </a:prstGeom>
          <a:noFill/>
        </p:spPr>
        <p:txBody>
          <a:bodyPr wrap="none" rtlCol="0">
            <a:spAutoFit/>
          </a:bodyPr>
          <a:lstStyle/>
          <a:p>
            <a:r>
              <a:rPr lang="en-US" sz="2000" dirty="0">
                <a:solidFill>
                  <a:schemeClr val="tx2">
                    <a:lumMod val="75000"/>
                  </a:schemeClr>
                </a:solidFill>
              </a:rPr>
              <a:t>Preliminary</a:t>
            </a:r>
          </a:p>
          <a:p>
            <a:r>
              <a:rPr lang="en-US" sz="2000" dirty="0">
                <a:solidFill>
                  <a:schemeClr val="tx2">
                    <a:lumMod val="75000"/>
                  </a:schemeClr>
                </a:solidFill>
              </a:rPr>
              <a:t>Look Up</a:t>
            </a:r>
          </a:p>
        </p:txBody>
      </p:sp>
      <p:sp>
        <p:nvSpPr>
          <p:cNvPr id="133" name="TextBox 132"/>
          <p:cNvSpPr txBox="1"/>
          <p:nvPr/>
        </p:nvSpPr>
        <p:spPr>
          <a:xfrm>
            <a:off x="4931643" y="1312724"/>
            <a:ext cx="1300484" cy="400110"/>
          </a:xfrm>
          <a:prstGeom prst="rect">
            <a:avLst/>
          </a:prstGeom>
          <a:noFill/>
        </p:spPr>
        <p:txBody>
          <a:bodyPr wrap="none" rtlCol="0">
            <a:spAutoFit/>
          </a:bodyPr>
          <a:lstStyle/>
          <a:p>
            <a:r>
              <a:rPr lang="en-US" sz="2000" dirty="0">
                <a:solidFill>
                  <a:schemeClr val="tx2">
                    <a:lumMod val="75000"/>
                  </a:schemeClr>
                </a:solidFill>
              </a:rPr>
              <a:t>ML Model</a:t>
            </a:r>
          </a:p>
        </p:txBody>
      </p:sp>
      <p:sp>
        <p:nvSpPr>
          <p:cNvPr id="134" name="TextBox 133"/>
          <p:cNvSpPr txBox="1"/>
          <p:nvPr/>
        </p:nvSpPr>
        <p:spPr>
          <a:xfrm>
            <a:off x="8035791" y="1312768"/>
            <a:ext cx="952505" cy="400110"/>
          </a:xfrm>
          <a:prstGeom prst="rect">
            <a:avLst/>
          </a:prstGeom>
          <a:noFill/>
        </p:spPr>
        <p:txBody>
          <a:bodyPr wrap="none" rtlCol="0">
            <a:spAutoFit/>
          </a:bodyPr>
          <a:lstStyle/>
          <a:p>
            <a:r>
              <a:rPr lang="en-US" sz="2000" dirty="0">
                <a:solidFill>
                  <a:schemeClr val="tx2">
                    <a:lumMod val="75000"/>
                  </a:schemeClr>
                </a:solidFill>
              </a:rPr>
              <a:t>Output</a:t>
            </a:r>
          </a:p>
        </p:txBody>
      </p:sp>
      <p:sp>
        <p:nvSpPr>
          <p:cNvPr id="135" name="TextBox 134"/>
          <p:cNvSpPr txBox="1"/>
          <p:nvPr/>
        </p:nvSpPr>
        <p:spPr>
          <a:xfrm>
            <a:off x="1152203" y="1403555"/>
            <a:ext cx="753732" cy="400110"/>
          </a:xfrm>
          <a:prstGeom prst="rect">
            <a:avLst/>
          </a:prstGeom>
          <a:noFill/>
        </p:spPr>
        <p:txBody>
          <a:bodyPr wrap="none" rtlCol="0">
            <a:spAutoFit/>
          </a:bodyPr>
          <a:lstStyle/>
          <a:p>
            <a:r>
              <a:rPr lang="en-US" sz="2000" dirty="0">
                <a:solidFill>
                  <a:schemeClr val="tx2">
                    <a:lumMod val="75000"/>
                  </a:schemeClr>
                </a:solidFill>
              </a:rPr>
              <a:t>Input</a:t>
            </a:r>
          </a:p>
        </p:txBody>
      </p:sp>
      <p:sp>
        <p:nvSpPr>
          <p:cNvPr id="141" name="Rectangle 140"/>
          <p:cNvSpPr/>
          <p:nvPr/>
        </p:nvSpPr>
        <p:spPr bwMode="auto">
          <a:xfrm>
            <a:off x="7332193" y="4318916"/>
            <a:ext cx="1298807"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pic>
        <p:nvPicPr>
          <p:cNvPr id="140" name="Picture 139"/>
          <p:cNvPicPr>
            <a:picLocks noChangeAspect="1"/>
          </p:cNvPicPr>
          <p:nvPr/>
        </p:nvPicPr>
        <p:blipFill rotWithShape="1">
          <a:blip r:embed="rId4">
            <a:extLst>
              <a:ext uri="{28A0092B-C50C-407E-A947-70E740481C1C}">
                <a14:useLocalDpi xmlns:a14="http://schemas.microsoft.com/office/drawing/2010/main" val="0"/>
              </a:ext>
            </a:extLst>
          </a:blip>
          <a:srcRect l="67178" t="39843" r="19692" b="49492"/>
          <a:stretch/>
        </p:blipFill>
        <p:spPr>
          <a:xfrm>
            <a:off x="7439891" y="4337863"/>
            <a:ext cx="1191800" cy="610176"/>
          </a:xfrm>
          <a:prstGeom prst="rect">
            <a:avLst/>
          </a:prstGeom>
        </p:spPr>
      </p:pic>
      <p:cxnSp>
        <p:nvCxnSpPr>
          <p:cNvPr id="97" name="Straight Arrow Connector 96"/>
          <p:cNvCxnSpPr/>
          <p:nvPr/>
        </p:nvCxnSpPr>
        <p:spPr bwMode="auto">
          <a:xfrm>
            <a:off x="8024450" y="4118595"/>
            <a:ext cx="0" cy="276546"/>
          </a:xfrm>
          <a:prstGeom prst="straightConnector1">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46" name="Elbow Connector 71">
            <a:extLst>
              <a:ext uri="{FF2B5EF4-FFF2-40B4-BE49-F238E27FC236}">
                <a16:creationId xmlns="" xmlns:a16="http://schemas.microsoft.com/office/drawing/2014/main" id="{0F6C483A-8A9F-483B-B787-9A00B90A24E1}"/>
              </a:ext>
            </a:extLst>
          </p:cNvPr>
          <p:cNvCxnSpPr>
            <a:cxnSpLocks/>
          </p:cNvCxnSpPr>
          <p:nvPr/>
        </p:nvCxnSpPr>
        <p:spPr bwMode="auto">
          <a:xfrm>
            <a:off x="6944525" y="3017049"/>
            <a:ext cx="685800" cy="822960"/>
          </a:xfrm>
          <a:prstGeom prst="bentConnector3">
            <a:avLst>
              <a:gd name="adj1" fmla="val 38275"/>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pic>
        <p:nvPicPr>
          <p:cNvPr id="8" name="Picture 7">
            <a:extLst>
              <a:ext uri="{FF2B5EF4-FFF2-40B4-BE49-F238E27FC236}">
                <a16:creationId xmlns="" xmlns:a16="http://schemas.microsoft.com/office/drawing/2014/main" id="{44FA3487-E7C7-4F33-ABE2-B8A7CBDE3439}"/>
              </a:ext>
            </a:extLst>
          </p:cNvPr>
          <p:cNvPicPr>
            <a:picLocks noChangeAspect="1"/>
          </p:cNvPicPr>
          <p:nvPr/>
        </p:nvPicPr>
        <p:blipFill>
          <a:blip r:embed="rId5"/>
          <a:stretch>
            <a:fillRect/>
          </a:stretch>
        </p:blipFill>
        <p:spPr>
          <a:xfrm>
            <a:off x="4681334" y="4439063"/>
            <a:ext cx="1843851" cy="914400"/>
          </a:xfrm>
          <a:prstGeom prst="rect">
            <a:avLst/>
          </a:prstGeom>
        </p:spPr>
      </p:pic>
      <p:sp>
        <p:nvSpPr>
          <p:cNvPr id="9" name="AutoShape 4" descr="Image result for solr">
            <a:extLst>
              <a:ext uri="{FF2B5EF4-FFF2-40B4-BE49-F238E27FC236}">
                <a16:creationId xmlns="" xmlns:a16="http://schemas.microsoft.com/office/drawing/2014/main" id="{3CB2815D-A763-435C-8BA0-64DC651F95D9}"/>
              </a:ext>
            </a:extLst>
          </p:cNvPr>
          <p:cNvSpPr>
            <a:spLocks noChangeAspect="1" noChangeArrowheads="1"/>
          </p:cNvSpPr>
          <p:nvPr/>
        </p:nvSpPr>
        <p:spPr bwMode="auto">
          <a:xfrm>
            <a:off x="5248275" y="2886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descr="Image result for jupyter notebook logo">
            <a:extLst>
              <a:ext uri="{FF2B5EF4-FFF2-40B4-BE49-F238E27FC236}">
                <a16:creationId xmlns="" xmlns:a16="http://schemas.microsoft.com/office/drawing/2014/main" id="{E5E65BD5-56F4-4F5B-950A-EB37F7E6FEA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289" r="19789"/>
          <a:stretch/>
        </p:blipFill>
        <p:spPr bwMode="auto">
          <a:xfrm>
            <a:off x="111749" y="4340549"/>
            <a:ext cx="887304" cy="9626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jupyter notebook logo anaconda">
            <a:extLst>
              <a:ext uri="{FF2B5EF4-FFF2-40B4-BE49-F238E27FC236}">
                <a16:creationId xmlns="" xmlns:a16="http://schemas.microsoft.com/office/drawing/2014/main" id="{32585818-6D08-48E5-98A9-A298DA007A9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671" y="4674759"/>
            <a:ext cx="1353169" cy="67507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flask logo">
            <a:extLst>
              <a:ext uri="{FF2B5EF4-FFF2-40B4-BE49-F238E27FC236}">
                <a16:creationId xmlns="" xmlns:a16="http://schemas.microsoft.com/office/drawing/2014/main" id="{0FDBBE43-02C5-44F9-99B4-9DAC0CB0A91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43090" y="4411847"/>
            <a:ext cx="1244988" cy="933741"/>
          </a:xfrm>
          <a:prstGeom prst="rect">
            <a:avLst/>
          </a:prstGeom>
          <a:noFill/>
          <a:extLst>
            <a:ext uri="{909E8E84-426E-40DD-AFC4-6F175D3DCCD1}">
              <a14:hiddenFill xmlns:a14="http://schemas.microsoft.com/office/drawing/2010/main">
                <a:solidFill>
                  <a:srgbClr val="FFFFFF"/>
                </a:solidFill>
              </a14:hiddenFill>
            </a:ext>
          </a:extLst>
        </p:spPr>
      </p:pic>
      <p:sp>
        <p:nvSpPr>
          <p:cNvPr id="17" name="AutoShape 18" descr="Image result for jetty logo">
            <a:extLst>
              <a:ext uri="{FF2B5EF4-FFF2-40B4-BE49-F238E27FC236}">
                <a16:creationId xmlns="" xmlns:a16="http://schemas.microsoft.com/office/drawing/2014/main" id="{16C4935D-F01E-47D0-BE50-B5EA2389BA5F}"/>
              </a:ext>
            </a:extLst>
          </p:cNvPr>
          <p:cNvSpPr>
            <a:spLocks noChangeAspect="1" noChangeArrowheads="1"/>
          </p:cNvSpPr>
          <p:nvPr/>
        </p:nvSpPr>
        <p:spPr bwMode="auto">
          <a:xfrm>
            <a:off x="5400675" y="3038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6" name="Picture 22" descr="Image result for aws">
            <a:extLst>
              <a:ext uri="{FF2B5EF4-FFF2-40B4-BE49-F238E27FC236}">
                <a16:creationId xmlns="" xmlns:a16="http://schemas.microsoft.com/office/drawing/2014/main" id="{D1A7FB2D-73F0-4093-8E53-64041650B9D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82199" y="4829105"/>
            <a:ext cx="1195315" cy="6275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olr">
            <a:extLst>
              <a:ext uri="{FF2B5EF4-FFF2-40B4-BE49-F238E27FC236}">
                <a16:creationId xmlns="" xmlns:a16="http://schemas.microsoft.com/office/drawing/2014/main" id="{9F41118A-34D0-4E5C-BEA8-52713BC80D9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19341" y="4327932"/>
            <a:ext cx="984126" cy="4964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jetty logo">
            <a:extLst>
              <a:ext uri="{FF2B5EF4-FFF2-40B4-BE49-F238E27FC236}">
                <a16:creationId xmlns="" xmlns:a16="http://schemas.microsoft.com/office/drawing/2014/main" id="{30C666D0-FE1C-4377-B61D-2D7674CCA5B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8508" y="4854956"/>
            <a:ext cx="1085378" cy="54268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a:cxnSpLocks/>
          </p:cNvCxnSpPr>
          <p:nvPr/>
        </p:nvCxnSpPr>
        <p:spPr>
          <a:xfrm>
            <a:off x="4159982" y="1166267"/>
            <a:ext cx="0" cy="417646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52" name="Picture 2" descr="Image result for python">
            <a:extLst>
              <a:ext uri="{FF2B5EF4-FFF2-40B4-BE49-F238E27FC236}">
                <a16:creationId xmlns="" xmlns:a16="http://schemas.microsoft.com/office/drawing/2014/main" id="{D4994243-FA93-4A5B-933C-132207C2297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21074"/>
          <a:stretch/>
        </p:blipFill>
        <p:spPr bwMode="auto">
          <a:xfrm>
            <a:off x="796671" y="4118595"/>
            <a:ext cx="1550335" cy="4133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p:cNvCxnSpPr>
            <a:cxnSpLocks/>
          </p:cNvCxnSpPr>
          <p:nvPr/>
        </p:nvCxnSpPr>
        <p:spPr>
          <a:xfrm>
            <a:off x="2304331" y="1166267"/>
            <a:ext cx="0" cy="417646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046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Innovation Lab Summer 2018</a:t>
            </a:r>
            <a:endParaRPr lang="en-GB" dirty="0"/>
          </a:p>
        </p:txBody>
      </p:sp>
      <p:sp>
        <p:nvSpPr>
          <p:cNvPr id="3" name="Slide Number Placeholder 2"/>
          <p:cNvSpPr>
            <a:spLocks noGrp="1"/>
          </p:cNvSpPr>
          <p:nvPr>
            <p:ph type="sldNum" sz="quarter" idx="11"/>
          </p:nvPr>
        </p:nvSpPr>
        <p:spPr/>
        <p:txBody>
          <a:bodyPr/>
          <a:lstStyle/>
          <a:p>
            <a:fld id="{F17889F7-7963-4A16-ADF8-FEE4D97DC541}" type="slidenum">
              <a:rPr lang="en-GB" smtClean="0"/>
              <a:pPr/>
              <a:t>8</a:t>
            </a:fld>
            <a:endParaRPr lang="en-GB"/>
          </a:p>
        </p:txBody>
      </p:sp>
      <p:sp>
        <p:nvSpPr>
          <p:cNvPr id="5" name="Text Placeholder 3"/>
          <p:cNvSpPr>
            <a:spLocks noGrp="1"/>
          </p:cNvSpPr>
          <p:nvPr>
            <p:ph type="body" sz="quarter" idx="12"/>
          </p:nvPr>
        </p:nvSpPr>
        <p:spPr>
          <a:xfrm>
            <a:off x="1152203" y="2390403"/>
            <a:ext cx="8649593" cy="1584176"/>
          </a:xfrm>
        </p:spPr>
        <p:txBody>
          <a:bodyPr/>
          <a:lstStyle/>
          <a:p>
            <a:pPr algn="ctr"/>
            <a:r>
              <a:rPr lang="en-GB" dirty="0"/>
              <a:t>UI Demo </a:t>
            </a:r>
          </a:p>
        </p:txBody>
      </p:sp>
    </p:spTree>
    <p:extLst>
      <p:ext uri="{BB962C8B-B14F-4D97-AF65-F5344CB8AC3E}">
        <p14:creationId xmlns:p14="http://schemas.microsoft.com/office/powerpoint/2010/main" val="24154140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 y="594"/>
            <a:ext cx="10774854" cy="6075760"/>
          </a:xfrm>
        </p:spPr>
      </p:pic>
      <p:sp>
        <p:nvSpPr>
          <p:cNvPr id="2" name="Rectangle 1"/>
          <p:cNvSpPr/>
          <p:nvPr/>
        </p:nvSpPr>
        <p:spPr bwMode="auto">
          <a:xfrm>
            <a:off x="72083" y="1310283"/>
            <a:ext cx="690880" cy="325121"/>
          </a:xfrm>
          <a:prstGeom prst="rect">
            <a:avLst/>
          </a:prstGeom>
          <a:no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00025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SWIFT 16-9 Template - July 2015">
  <a:themeElements>
    <a:clrScheme name="SWIFT">
      <a:dk1>
        <a:sysClr val="windowText" lastClr="000000"/>
      </a:dk1>
      <a:lt1>
        <a:sysClr val="window" lastClr="FFFFFF"/>
      </a:lt1>
      <a:dk2>
        <a:srgbClr val="766C62"/>
      </a:dk2>
      <a:lt2>
        <a:srgbClr val="EEECE1"/>
      </a:lt2>
      <a:accent1>
        <a:srgbClr val="693695"/>
      </a:accent1>
      <a:accent2>
        <a:srgbClr val="970254"/>
      </a:accent2>
      <a:accent3>
        <a:srgbClr val="FFCC00"/>
      </a:accent3>
      <a:accent4>
        <a:srgbClr val="DB5D25"/>
      </a:accent4>
      <a:accent5>
        <a:srgbClr val="B5A300"/>
      </a:accent5>
      <a:accent6>
        <a:srgbClr val="827C34"/>
      </a:accent6>
      <a:hlink>
        <a:srgbClr val="F0AB00"/>
      </a:hlink>
      <a:folHlink>
        <a:srgbClr val="A0CFEB"/>
      </a:folHlink>
    </a:clrScheme>
    <a:fontScheme name="SWIFT_PPT_Template_20080923">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charset="0"/>
          </a:defRPr>
        </a:defPPr>
      </a:lstStyle>
    </a:lnDef>
  </a:objectDefaults>
  <a:extraClrSchemeLst>
    <a:extraClrScheme>
      <a:clrScheme name="SWIFT_PPT_Template_20080923 1">
        <a:dk1>
          <a:srgbClr val="000000"/>
        </a:dk1>
        <a:lt1>
          <a:srgbClr val="FFFFFF"/>
        </a:lt1>
        <a:dk2>
          <a:srgbClr val="000000"/>
        </a:dk2>
        <a:lt2>
          <a:srgbClr val="C0C0C0"/>
        </a:lt2>
        <a:accent1>
          <a:srgbClr val="766A62"/>
        </a:accent1>
        <a:accent2>
          <a:srgbClr val="CC6633"/>
        </a:accent2>
        <a:accent3>
          <a:srgbClr val="FFFFFF"/>
        </a:accent3>
        <a:accent4>
          <a:srgbClr val="000000"/>
        </a:accent4>
        <a:accent5>
          <a:srgbClr val="BDB9B7"/>
        </a:accent5>
        <a:accent6>
          <a:srgbClr val="B95C2D"/>
        </a:accent6>
        <a:hlink>
          <a:srgbClr val="B5A300"/>
        </a:hlink>
        <a:folHlink>
          <a:srgbClr val="97233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SWIFT 16-9 Template - July 2015</Template>
  <TotalTime>28834</TotalTime>
  <Words>745</Words>
  <Application>Microsoft Macintosh PowerPoint</Application>
  <PresentationFormat>Custom</PresentationFormat>
  <Paragraphs>166</Paragraphs>
  <Slides>32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Courier New</vt:lpstr>
      <vt:lpstr>Times New Roman</vt:lpstr>
      <vt:lpstr>Wingdings</vt:lpstr>
      <vt:lpstr>Arial</vt:lpstr>
      <vt:lpstr>SWIFT 16-9 Template - July 2015</vt:lpstr>
      <vt:lpstr>Natural Language Processing</vt:lpstr>
      <vt:lpstr>Natural Language Processing</vt:lpstr>
      <vt:lpstr>Entity Resolution</vt:lpstr>
      <vt:lpstr>Possible Entity Resolution Use Cases Within SWIFT</vt:lpstr>
      <vt:lpstr>Our Specific Use Case and Added Business Value</vt:lpstr>
      <vt:lpstr>Entity Resolution Workflow</vt:lpstr>
      <vt:lpstr>Entity Resolution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 Resolution Workflow</vt:lpstr>
      <vt:lpstr>Matching Methods                                                            Machine Learning</vt:lpstr>
      <vt:lpstr>PowerPoint Presentation</vt:lpstr>
      <vt:lpstr>PySolr</vt:lpstr>
      <vt:lpstr>PySolr</vt:lpstr>
      <vt:lpstr>PySolr</vt:lpstr>
      <vt:lpstr>SoDA</vt:lpstr>
      <vt:lpstr>AWS SoDA Implementation</vt:lpstr>
      <vt:lpstr>Dedupe</vt:lpstr>
      <vt:lpstr>Conclusion and Future Work</vt:lpstr>
      <vt:lpstr>PowerPoint Presentation</vt:lpstr>
    </vt:vector>
  </TitlesOfParts>
  <Company>SWIFT</Company>
  <LinksUpToDate>false</LinksUpToDate>
  <SharedDoc>false</SharedDoc>
  <HyperlinkBase/>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GANGOPADHYAY Amitava</dc:creator>
  <dc:description>©2008</dc:description>
  <cp:lastModifiedBy>Anne Moshyedi</cp:lastModifiedBy>
  <cp:revision>227</cp:revision>
  <cp:lastPrinted>2008-10-20T13:40:29Z</cp:lastPrinted>
  <dcterms:created xsi:type="dcterms:W3CDTF">2017-08-14T21:42:24Z</dcterms:created>
  <dcterms:modified xsi:type="dcterms:W3CDTF">2018-08-06T13:45:36Z</dcterms:modified>
</cp:coreProperties>
</file>